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138.xml" ContentType="application/vnd.openxmlformats-officedocument.presentationml.notesSlide+xml"/>
  <Override PartName="/ppt/notesSlides/notesSlide151.xml" ContentType="application/vnd.openxmlformats-officedocument.presentationml.notes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slides/slide152.xml" ContentType="application/vnd.openxmlformats-officedocument.presentationml.slide+xml"/>
  <Override PartName="/ppt/notesSlides/notesSlide65.xml" ContentType="application/vnd.openxmlformats-officedocument.presentationml.notes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notesSlides/notesSlide79.xml" ContentType="application/vnd.openxmlformats-officedocument.presentationml.notesSlide+xml"/>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148.xml" ContentType="application/vnd.openxmlformats-officedocument.presentationml.notes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146.xml" ContentType="application/vnd.openxmlformats-officedocument.presentationml.notes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140.xml" ContentType="application/vnd.openxmlformats-officedocument.presentationml.slide+xml"/>
  <Override PartName="/ppt/notesSlides/notesSlide144.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notesSlides/notesSlide142.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notesSlides/notesSlide140.xml" ContentType="application/vnd.openxmlformats-officedocument.presentationml.notes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139.xml" ContentType="application/vnd.openxmlformats-officedocument.presentationml.notesSlide+xml"/>
  <Override PartName="/ppt/notesSlides/notesSlide152.xml" ContentType="application/vnd.openxmlformats-officedocument.presentationml.notes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137.xml" ContentType="application/vnd.openxmlformats-officedocument.presentationml.notesSlide+xml"/>
  <Override PartName="/ppt/notesSlides/notesSlide150.xml" ContentType="application/vnd.openxmlformats-officedocument.presentationml.notes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slides/slide15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slides/slide151.xml" ContentType="application/vnd.openxmlformats-officedocument.presentationml.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149.xml" ContentType="application/vnd.openxmlformats-officedocument.presentationml.notesSlide+xml"/>
  <Override PartName="/ppt/notesSlides/notesSlide58.xml" ContentType="application/vnd.openxmlformats-officedocument.presentationml.notesSlide+xml"/>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147.xml" ContentType="application/vnd.openxmlformats-officedocument.presentationml.notes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slides/slide141.xml" ContentType="application/vnd.openxmlformats-officedocument.presentationml.slide+xml"/>
  <Override PartName="/ppt/notesSlides/notesSlide145.xml" ContentType="application/vnd.openxmlformats-officedocument.presentationml.notesSlide+xml"/>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metadata" ContentType="application/binary"/>
  <Override PartName="/ppt/notesSlides/notesSlide143.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141.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notesSlides/notesSlide153.xml" ContentType="application/vnd.openxmlformats-officedocument.presentationml.notes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1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p15:guide id="1" orient="horz" pos="2592">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id="rId159" roundtripDataSignature="AMtx7miraxtea3ej8P6vbUpfh3OS5H9o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showOutlineIcons="0">
    <p:restoredLeft sz="15620"/>
    <p:restoredTop sz="94660"/>
  </p:normalViewPr>
  <p:slideViewPr>
    <p:cSldViewPr snapToGrid="0">
      <p:cViewPr varScale="1">
        <p:scale>
          <a:sx n="83" d="100"/>
          <a:sy n="83" d="100"/>
        </p:scale>
        <p:origin x="-120" y="-432"/>
      </p:cViewPr>
      <p:guideLst>
        <p:guide orient="horz" pos="2592"/>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notesMaster" Target="notesMasters/notesMaster1.xml"/><Relationship Id="rId156" Type="http://schemas.openxmlformats.org/officeDocument/2006/relationships/printerSettings" Target="printerSettings/printerSettings1.bin"/><Relationship Id="rId159" Type="http://customschemas.google.com/relationships/presentationmetadata" Target="metadata"/><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 Id="rId3" Type="http://schemas.openxmlformats.org/officeDocument/2006/relationships/hyperlink" Target="http://clinicaflordamanha.com.br/2019/04/01/tre-tension-and-trauma-release-exercises-exercicios-de-liberacao-da-tensao-e-dos-traumas/" TargetMode="Externa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4"/>
        <p:cNvGrpSpPr/>
        <p:nvPr/>
      </p:nvGrpSpPr>
      <p:grpSpPr>
        <a:xfrm>
          <a:off x="0" y="0"/>
          <a:ext cx="0" cy="0"/>
          <a:chOff x="0" y="0"/>
          <a:chExt cx="0" cy="0"/>
        </a:xfrm>
      </p:grpSpPr>
      <p:sp>
        <p:nvSpPr>
          <p:cNvPr id="155" name="Google Shape;155;gf9fe63fd6a_2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10</a:t>
            </a:fld>
            <a:endParaRPr sz="1300" b="0" i="0" u="none" strike="noStrike" cap="none">
              <a:solidFill>
                <a:srgbClr val="000000"/>
              </a:solidFill>
              <a:latin typeface="Arial"/>
              <a:ea typeface="Arial"/>
              <a:cs typeface="Arial"/>
              <a:sym typeface="Arial"/>
            </a:endParaRPr>
          </a:p>
        </p:txBody>
      </p:sp>
      <p:sp>
        <p:nvSpPr>
          <p:cNvPr id="156" name="Google Shape;156;gf9fe63fd6a_2_86:notes"/>
          <p:cNvSpPr txBox="1">
            <a:spLocks noGrp="1"/>
          </p:cNvSpPr>
          <p:nvPr>
            <p:ph type="body" idx="1"/>
          </p:nvPr>
        </p:nvSpPr>
        <p:spPr>
          <a:xfrm>
            <a:off x="711200" y="4862513"/>
            <a:ext cx="5681700" cy="4603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4 -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Acrescente as perguntas pertinentes para reflexão para o seu grupo.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Solicite que escrevam as respostas no livro "Meu cérebro, minha casa" individualmente.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157" name="Google Shape;157;gf9fe63fd6a_2_86:notes"/>
          <p:cNvSpPr>
            <a:spLocks noGrp="1" noRot="1" noChangeAspect="1"/>
          </p:cNvSpPr>
          <p:nvPr>
            <p:ph type="sldImg" idx="2"/>
          </p:nvPr>
        </p:nvSpPr>
        <p:spPr>
          <a:xfrm>
            <a:off x="141288" y="768350"/>
            <a:ext cx="6821400" cy="38385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18"/>
        <p:cNvGrpSpPr/>
        <p:nvPr/>
      </p:nvGrpSpPr>
      <p:grpSpPr>
        <a:xfrm>
          <a:off x="0" y="0"/>
          <a:ext cx="0" cy="0"/>
          <a:chOff x="0" y="0"/>
          <a:chExt cx="0" cy="0"/>
        </a:xfrm>
      </p:grpSpPr>
      <p:sp>
        <p:nvSpPr>
          <p:cNvPr id="719" name="Google Shape;71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Páginas 25</a:t>
            </a:r>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Eles irão avaliar que tipo de respiração é mais fácil e leve de fazer ou as que eles mais gostam.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Vamos ver o que o cérebro deles aceita ou não como Chave AR reguladora.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Se tiver tempo, você pode pedir para que simulem estar com raiva e como seria a respiração com medo, e calmos,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 facilitador deve demonstrar cada tipo de respiração antes de convidá-los a fazer juntos. </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Solicite que apenas observem o ar entrando e saindo, e quanto tempo leva para entrar e sair.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 propósito destes exercícios é praticar uma respiração que eles expirem pela boca para (soltar a mandíbula) e mais longo (para liberar o gás carbônico e circular mais o oxigênio no cérebro).</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AutoNum type="arabicPeriod"/>
            </a:pPr>
            <a:r>
              <a:rPr lang="en-US">
                <a:latin typeface="Times New Roman"/>
                <a:ea typeface="Times New Roman"/>
                <a:cs typeface="Times New Roman"/>
                <a:sym typeface="Times New Roman"/>
              </a:rPr>
              <a:t>Solicite que apenas observem o ar entrando e saindo, e quanto tempo leva para entrar e sair com a mão no peito </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"dragão de fumaça", devagar na expiração para que n˜o fiquem tontos, mas se ficarem, normalize e peça que façam mais devagar (considere isso para todas as outras práticas).</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dragão de fogo</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bolha de sabão</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vela (sem velas mesmo)</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cavalo</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AutoNum type="arabicPeriod"/>
            </a:pPr>
            <a:r>
              <a:rPr lang="en-US">
                <a:latin typeface="Times New Roman"/>
                <a:ea typeface="Times New Roman"/>
                <a:cs typeface="Times New Roman"/>
                <a:sym typeface="Times New Roman"/>
              </a:rPr>
              <a:t>Demonstre e solicite que façam o balão normal, imaginando enchendo o balão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Se questionarem que isso parece coisa de criança, você pode dizer que tudo foi pensando em como incluir diferentes partes do cérebro para atingirmos a parte subcortical do cérebro, que usamos imagens para estimular o lado visual e imaginativo do cérebro. Além disso, acessamos as nossas emoções e nossa criança interna, e todas elas foram criadas para ajudar pessoas que tinha dificuldade em respirar sem se sentir ativados por memórias ruins. É apenas mais uma Chave!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endParaRPr b="1">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b="1">
                <a:latin typeface="Times New Roman"/>
                <a:ea typeface="Times New Roman"/>
                <a:cs typeface="Times New Roman"/>
                <a:sym typeface="Times New Roman"/>
              </a:rPr>
              <a:t>Dever de Casa: Praticar as Chaves aprendidas. </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720" name="Google Shape;720;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23"/>
        <p:cNvGrpSpPr/>
        <p:nvPr/>
      </p:nvGrpSpPr>
      <p:grpSpPr>
        <a:xfrm>
          <a:off x="0" y="0"/>
          <a:ext cx="0" cy="0"/>
          <a:chOff x="0" y="0"/>
          <a:chExt cx="0" cy="0"/>
        </a:xfrm>
      </p:grpSpPr>
      <p:sp>
        <p:nvSpPr>
          <p:cNvPr id="724" name="Google Shape;72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Como estão? Como foi a semana? Etc.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Pedir para que compartilhem sobre a semana, como estão, com a linguagem do MATES.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Onde se perceberam na Casa, o que os fizeram subir ou descer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725" name="Google Shape;725;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29"/>
        <p:cNvGrpSpPr/>
        <p:nvPr/>
      </p:nvGrpSpPr>
      <p:grpSpPr>
        <a:xfrm>
          <a:off x="0" y="0"/>
          <a:ext cx="0" cy="0"/>
          <a:chOff x="0" y="0"/>
          <a:chExt cx="0" cy="0"/>
        </a:xfrm>
      </p:grpSpPr>
      <p:sp>
        <p:nvSpPr>
          <p:cNvPr id="730" name="Google Shape;730;p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latin typeface="Times New Roman"/>
                <a:ea typeface="Times New Roman"/>
                <a:cs typeface="Times New Roman"/>
                <a:sym typeface="Times New Roman"/>
              </a:rPr>
              <a:t>C</a:t>
            </a:r>
            <a:r>
              <a:rPr lang="en-US">
                <a:latin typeface="Times New Roman"/>
                <a:ea typeface="Times New Roman"/>
                <a:cs typeface="Times New Roman"/>
                <a:sym typeface="Times New Roman"/>
              </a:rPr>
              <a:t>oloque no slide o nome da Chave que você vai usar aqui.</a:t>
            </a:r>
            <a:endParaRPr sz="1200">
              <a:latin typeface="Times New Roman"/>
              <a:ea typeface="Times New Roman"/>
              <a:cs typeface="Times New Roman"/>
              <a:sym typeface="Times New Roman"/>
            </a:endParaRPr>
          </a:p>
        </p:txBody>
      </p:sp>
      <p:sp>
        <p:nvSpPr>
          <p:cNvPr id="731" name="Google Shape;731;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0"/>
        <p:cNvGrpSpPr/>
        <p:nvPr/>
      </p:nvGrpSpPr>
      <p:grpSpPr>
        <a:xfrm>
          <a:off x="0" y="0"/>
          <a:ext cx="0" cy="0"/>
          <a:chOff x="0" y="0"/>
          <a:chExt cx="0" cy="0"/>
        </a:xfrm>
      </p:grpSpPr>
      <p:sp>
        <p:nvSpPr>
          <p:cNvPr id="741" name="Google Shape;741;p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26</a:t>
            </a:r>
            <a:endParaRPr sz="1200">
              <a:latin typeface="Calibri"/>
              <a:ea typeface="Calibri"/>
              <a:cs typeface="Calibri"/>
              <a:sym typeface="Calibri"/>
            </a:endParaRPr>
          </a:p>
        </p:txBody>
      </p:sp>
      <p:sp>
        <p:nvSpPr>
          <p:cNvPr id="742" name="Google Shape;742;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5"/>
        <p:cNvGrpSpPr/>
        <p:nvPr/>
      </p:nvGrpSpPr>
      <p:grpSpPr>
        <a:xfrm>
          <a:off x="0" y="0"/>
          <a:ext cx="0" cy="0"/>
          <a:chOff x="0" y="0"/>
          <a:chExt cx="0" cy="0"/>
        </a:xfrm>
      </p:grpSpPr>
      <p:sp>
        <p:nvSpPr>
          <p:cNvPr id="746" name="Google Shape;74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27 e 28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Se você quiser fazer a experiência usando o saquinho, sugiro que tenha um cofacilitador.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Aqui iremos fazer o máximo para ajudar que levem a atenção aos pés. Se alguém não conseguir, sugira que preste atenção a sua coluna e experimente deixá-la ereta, e que tenha o suporte da cadeira ou das pernas para se sustentar.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São 3 etapas: uma apenas observando após você fazer o exercício, fazendo em pé (de preferência) para sentir o peso do corpo;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 próximo: bater na sola de um pé e observar, depois do outro e observar. Você lê a Chave Terra novamente, checa o desenho;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Último - se achar necessário - é usar uma bola de tênis ou um pé sobre o outro, depois troca e observa. Leia a Chave novamente. Lembre que é para dar senso de si, e que se não for uma Chave forte tudo bem! Apenas explique que é uma Chave para aumentar o senso de centramento, aterramento.</a:t>
            </a:r>
            <a:endParaRPr>
              <a:latin typeface="Times New Roman"/>
              <a:ea typeface="Times New Roman"/>
              <a:cs typeface="Times New Roman"/>
              <a:sym typeface="Times New Roman"/>
            </a:endParaRPr>
          </a:p>
        </p:txBody>
      </p:sp>
      <p:sp>
        <p:nvSpPr>
          <p:cNvPr id="747" name="Google Shape;747;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50"/>
        <p:cNvGrpSpPr/>
        <p:nvPr/>
      </p:nvGrpSpPr>
      <p:grpSpPr>
        <a:xfrm>
          <a:off x="0" y="0"/>
          <a:ext cx="0" cy="0"/>
          <a:chOff x="0" y="0"/>
          <a:chExt cx="0" cy="0"/>
        </a:xfrm>
      </p:grpSpPr>
      <p:sp>
        <p:nvSpPr>
          <p:cNvPr id="751" name="Google Shape;75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17</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Convidar para conhecer como o cérebro desregulado funciona na Casa.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752" name="Google Shape;75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56"/>
        <p:cNvGrpSpPr/>
        <p:nvPr/>
      </p:nvGrpSpPr>
      <p:grpSpPr>
        <a:xfrm>
          <a:off x="0" y="0"/>
          <a:ext cx="0" cy="0"/>
          <a:chOff x="0" y="0"/>
          <a:chExt cx="0" cy="0"/>
        </a:xfrm>
      </p:grpSpPr>
      <p:sp>
        <p:nvSpPr>
          <p:cNvPr id="757" name="Google Shape;757;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17</a:t>
            </a:r>
            <a:endParaRPr>
              <a:latin typeface="Times New Roman"/>
              <a:ea typeface="Times New Roman"/>
              <a:cs typeface="Times New Roman"/>
              <a:sym typeface="Times New Roman"/>
            </a:endParaRPr>
          </a:p>
        </p:txBody>
      </p:sp>
      <p:sp>
        <p:nvSpPr>
          <p:cNvPr id="758" name="Google Shape;758;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61"/>
        <p:cNvGrpSpPr/>
        <p:nvPr/>
      </p:nvGrpSpPr>
      <p:grpSpPr>
        <a:xfrm>
          <a:off x="0" y="0"/>
          <a:ext cx="0" cy="0"/>
          <a:chOff x="0" y="0"/>
          <a:chExt cx="0" cy="0"/>
        </a:xfrm>
      </p:grpSpPr>
      <p:sp>
        <p:nvSpPr>
          <p:cNvPr id="762" name="Google Shape;762;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Revisão - Página 17</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764" name="Google Shape;76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69"/>
        <p:cNvGrpSpPr/>
        <p:nvPr/>
      </p:nvGrpSpPr>
      <p:grpSpPr>
        <a:xfrm>
          <a:off x="0" y="0"/>
          <a:ext cx="0" cy="0"/>
          <a:chOff x="0" y="0"/>
          <a:chExt cx="0" cy="0"/>
        </a:xfrm>
      </p:grpSpPr>
      <p:sp>
        <p:nvSpPr>
          <p:cNvPr id="770" name="Google Shape;77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Revisão - páginas 17</a:t>
            </a:r>
            <a:endParaRPr>
              <a:latin typeface="Times New Roman"/>
              <a:ea typeface="Times New Roman"/>
              <a:cs typeface="Times New Roman"/>
              <a:sym typeface="Times New Roman"/>
            </a:endParaRPr>
          </a:p>
        </p:txBody>
      </p:sp>
      <p:sp>
        <p:nvSpPr>
          <p:cNvPr id="771" name="Google Shape;771;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74"/>
        <p:cNvGrpSpPr/>
        <p:nvPr/>
      </p:nvGrpSpPr>
      <p:grpSpPr>
        <a:xfrm>
          <a:off x="0" y="0"/>
          <a:ext cx="0" cy="0"/>
          <a:chOff x="0" y="0"/>
          <a:chExt cx="0" cy="0"/>
        </a:xfrm>
      </p:grpSpPr>
      <p:sp>
        <p:nvSpPr>
          <p:cNvPr id="775" name="Google Shape;77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Revisão - páginas 17</a:t>
            </a:r>
            <a:endParaRPr>
              <a:latin typeface="Times New Roman"/>
              <a:ea typeface="Times New Roman"/>
              <a:cs typeface="Times New Roman"/>
              <a:sym typeface="Times New Roman"/>
            </a:endParaRPr>
          </a:p>
        </p:txBody>
      </p:sp>
      <p:sp>
        <p:nvSpPr>
          <p:cNvPr id="776" name="Google Shape;776;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4</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Caso os participantes precisem de mais espaço para escrever sugira que usem as páginas em branco no final do livro.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Após responderem no livro, eles podem ser divididos em grupos menores para compartilhar o que escreveram.</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Enquanto um fala o outro só escuta, não deve interromper, apenas acolher o que o outro traz. 3-5 minutos para cada.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Após todos partilharem nos subgrupos, eles podem discutir sobre as similaridades e/ou diferenças.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Nos momento de partilha sobre os exercícios, não estamos na busca de achar uma solução nem para o nosso problema e nem para o do outro. Essas são oportunidades de praticar a escuta, dar espaço para escutar e ser escutado, sem interrupção.</a:t>
            </a:r>
            <a:endParaRPr/>
          </a:p>
        </p:txBody>
      </p:sp>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79"/>
        <p:cNvGrpSpPr/>
        <p:nvPr/>
      </p:nvGrpSpPr>
      <p:grpSpPr>
        <a:xfrm>
          <a:off x="0" y="0"/>
          <a:ext cx="0" cy="0"/>
          <a:chOff x="0" y="0"/>
          <a:chExt cx="0" cy="0"/>
        </a:xfrm>
      </p:grpSpPr>
      <p:sp>
        <p:nvSpPr>
          <p:cNvPr id="780" name="Google Shape;78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21</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Primeiro comando: solicitar que apenas marquem nos círculos quais as características que se identificam.</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(5-6 min)</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Segundo comando: Solicitar que coloquem em ordem de prioridade as características escolhidas que desejam trabalhar. Depois eles podem discutir no grupão, ou em grupos menores, e observar as semelhanças e diferenças. (Ex. no slide a seguir.)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Considere o tempo que você tiver.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Lembrar da importância de pedir ajuda.</a:t>
            </a:r>
            <a:endParaRPr>
              <a:latin typeface="Times New Roman"/>
              <a:ea typeface="Times New Roman"/>
              <a:cs typeface="Times New Roman"/>
              <a:sym typeface="Times New Roman"/>
            </a:endParaRPr>
          </a:p>
        </p:txBody>
      </p:sp>
      <p:sp>
        <p:nvSpPr>
          <p:cNvPr id="781" name="Google Shape;781;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4"/>
        <p:cNvGrpSpPr/>
        <p:nvPr/>
      </p:nvGrpSpPr>
      <p:grpSpPr>
        <a:xfrm>
          <a:off x="0" y="0"/>
          <a:ext cx="0" cy="0"/>
          <a:chOff x="0" y="0"/>
          <a:chExt cx="0" cy="0"/>
        </a:xfrm>
      </p:grpSpPr>
      <p:sp>
        <p:nvSpPr>
          <p:cNvPr id="785" name="Google Shape;785;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21</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Primeiro comando: solicitar que apenas marquem nos círculos quais as características que se identificam.</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(5-6 min)</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Segundo comando: Solicitar que coloquem em ordem de prioridade as características escolhidas que desejam trabalhar. Depois eles podem discutir no grupão, ou em grupos menores, e observar as semelhanças e diferenças. (Ex. no slide a seguir.)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Considere o tempo que você tiver.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Lembrar da importância de pedir ajuda.</a:t>
            </a:r>
            <a:endParaRPr>
              <a:latin typeface="Times New Roman"/>
              <a:ea typeface="Times New Roman"/>
              <a:cs typeface="Times New Roman"/>
              <a:sym typeface="Times New Roman"/>
            </a:endParaRPr>
          </a:p>
        </p:txBody>
      </p:sp>
      <p:sp>
        <p:nvSpPr>
          <p:cNvPr id="786" name="Google Shape;786;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9"/>
        <p:cNvGrpSpPr/>
        <p:nvPr/>
      </p:nvGrpSpPr>
      <p:grpSpPr>
        <a:xfrm>
          <a:off x="0" y="0"/>
          <a:ext cx="0" cy="0"/>
          <a:chOff x="0" y="0"/>
          <a:chExt cx="0" cy="0"/>
        </a:xfrm>
      </p:grpSpPr>
      <p:sp>
        <p:nvSpPr>
          <p:cNvPr id="790" name="Google Shape;79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17</a:t>
            </a:r>
            <a:endParaRPr/>
          </a:p>
        </p:txBody>
      </p:sp>
      <p:sp>
        <p:nvSpPr>
          <p:cNvPr id="791" name="Google Shape;791;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4"/>
        <p:cNvGrpSpPr/>
        <p:nvPr/>
      </p:nvGrpSpPr>
      <p:grpSpPr>
        <a:xfrm>
          <a:off x="0" y="0"/>
          <a:ext cx="0" cy="0"/>
          <a:chOff x="0" y="0"/>
          <a:chExt cx="0" cy="0"/>
        </a:xfrm>
      </p:grpSpPr>
      <p:sp>
        <p:nvSpPr>
          <p:cNvPr id="795" name="Google Shape;79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Página 18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Esta defesa traz confusão. </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Importante saber que você não está lidando apenas com seu sistema nervoso. Há uma repressão do seu sistema para dar espaço para o outro. </a:t>
            </a:r>
            <a:endParaRPr sz="13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Pode usar a metáfora da "Casa de aluguel", que a gente acaba se baseado na regra da casa do outros, mas oferecemos nosso espaço, e ficamos confusos, fundidos, misturados. </a:t>
            </a:r>
            <a:endParaRPr>
              <a:latin typeface="Times New Roman"/>
              <a:ea typeface="Times New Roman"/>
              <a:cs typeface="Times New Roman"/>
              <a:sym typeface="Times New Roman"/>
            </a:endParaRPr>
          </a:p>
        </p:txBody>
      </p:sp>
      <p:sp>
        <p:nvSpPr>
          <p:cNvPr id="796" name="Google Shape;796;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9"/>
        <p:cNvGrpSpPr/>
        <p:nvPr/>
      </p:nvGrpSpPr>
      <p:grpSpPr>
        <a:xfrm>
          <a:off x="0" y="0"/>
          <a:ext cx="0" cy="0"/>
          <a:chOff x="0" y="0"/>
          <a:chExt cx="0" cy="0"/>
        </a:xfrm>
      </p:grpSpPr>
      <p:sp>
        <p:nvSpPr>
          <p:cNvPr id="800" name="Google Shape;800;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18</a:t>
            </a:r>
            <a:endParaRPr/>
          </a:p>
        </p:txBody>
      </p:sp>
      <p:sp>
        <p:nvSpPr>
          <p:cNvPr id="801" name="Google Shape;80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4"/>
        <p:cNvGrpSpPr/>
        <p:nvPr/>
      </p:nvGrpSpPr>
      <p:grpSpPr>
        <a:xfrm>
          <a:off x="0" y="0"/>
          <a:ext cx="0" cy="0"/>
          <a:chOff x="0" y="0"/>
          <a:chExt cx="0" cy="0"/>
        </a:xfrm>
      </p:grpSpPr>
      <p:sp>
        <p:nvSpPr>
          <p:cNvPr id="805" name="Google Shape;80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19</a:t>
            </a:r>
            <a:endParaRPr/>
          </a:p>
        </p:txBody>
      </p:sp>
      <p:sp>
        <p:nvSpPr>
          <p:cNvPr id="806" name="Google Shape;806;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9"/>
        <p:cNvGrpSpPr/>
        <p:nvPr/>
      </p:nvGrpSpPr>
      <p:grpSpPr>
        <a:xfrm>
          <a:off x="0" y="0"/>
          <a:ext cx="0" cy="0"/>
          <a:chOff x="0" y="0"/>
          <a:chExt cx="0" cy="0"/>
        </a:xfrm>
      </p:grpSpPr>
      <p:sp>
        <p:nvSpPr>
          <p:cNvPr id="810" name="Google Shape;810;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19</a:t>
            </a:r>
            <a:endParaRPr/>
          </a:p>
        </p:txBody>
      </p:sp>
      <p:sp>
        <p:nvSpPr>
          <p:cNvPr id="811" name="Google Shape;811;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4"/>
        <p:cNvGrpSpPr/>
        <p:nvPr/>
      </p:nvGrpSpPr>
      <p:grpSpPr>
        <a:xfrm>
          <a:off x="0" y="0"/>
          <a:ext cx="0" cy="0"/>
          <a:chOff x="0" y="0"/>
          <a:chExt cx="0" cy="0"/>
        </a:xfrm>
      </p:grpSpPr>
      <p:sp>
        <p:nvSpPr>
          <p:cNvPr id="815" name="Google Shape;815;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20</a:t>
            </a:r>
            <a:endParaRPr/>
          </a:p>
        </p:txBody>
      </p:sp>
      <p:sp>
        <p:nvSpPr>
          <p:cNvPr id="816" name="Google Shape;81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9"/>
        <p:cNvGrpSpPr/>
        <p:nvPr/>
      </p:nvGrpSpPr>
      <p:grpSpPr>
        <a:xfrm>
          <a:off x="0" y="0"/>
          <a:ext cx="0" cy="0"/>
          <a:chOff x="0" y="0"/>
          <a:chExt cx="0" cy="0"/>
        </a:xfrm>
      </p:grpSpPr>
      <p:sp>
        <p:nvSpPr>
          <p:cNvPr id="820" name="Google Shape;820;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20</a:t>
            </a:r>
            <a:endParaRPr/>
          </a:p>
        </p:txBody>
      </p:sp>
      <p:sp>
        <p:nvSpPr>
          <p:cNvPr id="821" name="Google Shape;821;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4"/>
        <p:cNvGrpSpPr/>
        <p:nvPr/>
      </p:nvGrpSpPr>
      <p:grpSpPr>
        <a:xfrm>
          <a:off x="0" y="0"/>
          <a:ext cx="0" cy="0"/>
          <a:chOff x="0" y="0"/>
          <a:chExt cx="0" cy="0"/>
        </a:xfrm>
      </p:grpSpPr>
      <p:sp>
        <p:nvSpPr>
          <p:cNvPr id="825" name="Google Shape;825;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Terminar praticando a Chave que ensinou no início da sessão ou todas as Chaves juntas.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Após este tema, praticar a(s) Chave(s), mas antes peça para que observem como estão se sentindo.</a:t>
            </a:r>
            <a:endParaRPr>
              <a:latin typeface="Times New Roman"/>
              <a:ea typeface="Times New Roman"/>
              <a:cs typeface="Times New Roman"/>
              <a:sym typeface="Times New Roman"/>
            </a:endParaRPr>
          </a:p>
        </p:txBody>
      </p:sp>
      <p:sp>
        <p:nvSpPr>
          <p:cNvPr id="827" name="Google Shape;827;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9"/>
        <p:cNvGrpSpPr/>
        <p:nvPr/>
      </p:nvGrpSpPr>
      <p:grpSpPr>
        <a:xfrm>
          <a:off x="0" y="0"/>
          <a:ext cx="0" cy="0"/>
          <a:chOff x="0" y="0"/>
          <a:chExt cx="0" cy="0"/>
        </a:xfrm>
      </p:grpSpPr>
      <p:sp>
        <p:nvSpPr>
          <p:cNvPr id="170" name="Google Shape;170;gf9fe63fd6a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Fique a vontade para fazer atividade de apresentação (quebra-gelo);  </a:t>
            </a:r>
            <a:endParaRPr/>
          </a:p>
          <a:p>
            <a:pPr marL="0" lvl="0" indent="0" algn="l" rtl="0">
              <a:lnSpc>
                <a:spcPct val="100000"/>
              </a:lnSpc>
              <a:spcBef>
                <a:spcPts val="0"/>
              </a:spcBef>
              <a:spcAft>
                <a:spcPts val="0"/>
              </a:spcAft>
              <a:buSzPts val="1400"/>
              <a:buNone/>
            </a:pPr>
            <a:r>
              <a:rPr lang="en-US"/>
              <a:t>Sugestão: no "grupão", eles se apresentam com o nome, cidade (o que o facilitador achar interessante) e qual a intenção para o workshop (esse sugiro que sempre solicite para partilharem sua intenção, assim o facilitador pode esclarecer os objetivos do workshop/treinamento).</a:t>
            </a:r>
            <a:endParaRPr/>
          </a:p>
          <a:p>
            <a:pPr marL="0" lvl="0" indent="0" algn="l" rtl="0">
              <a:lnSpc>
                <a:spcPct val="100000"/>
              </a:lnSpc>
              <a:spcBef>
                <a:spcPts val="0"/>
              </a:spcBef>
              <a:spcAft>
                <a:spcPts val="0"/>
              </a:spcAft>
              <a:buSzPts val="1400"/>
              <a:buNone/>
            </a:pPr>
            <a:r>
              <a:rPr lang="en-US"/>
              <a:t>O Facilitador começa para dar exemplo e diz que por uma questão de tempo, a apresentação será curta, mas eles terão oportunidades de se conhecerem melhor na caminhada.</a:t>
            </a:r>
            <a:endParaRPr/>
          </a:p>
          <a:p>
            <a:pPr marL="0" lvl="0" indent="0" algn="l" rtl="0">
              <a:lnSpc>
                <a:spcPct val="100000"/>
              </a:lnSpc>
              <a:spcBef>
                <a:spcPts val="0"/>
              </a:spcBef>
              <a:spcAft>
                <a:spcPts val="0"/>
              </a:spcAft>
              <a:buSzPts val="1400"/>
              <a:buNone/>
            </a:pPr>
            <a:r>
              <a:rPr lang="en-US"/>
              <a:t>*Facilitador acolhe todos e no final esclarece os objetivos e o que podem esperar até o final do workshop.</a:t>
            </a:r>
            <a:endParaRPr/>
          </a:p>
        </p:txBody>
      </p:sp>
      <p:sp>
        <p:nvSpPr>
          <p:cNvPr id="171" name="Google Shape;171;gf9fe63fd6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30"/>
        <p:cNvGrpSpPr/>
        <p:nvPr/>
      </p:nvGrpSpPr>
      <p:grpSpPr>
        <a:xfrm>
          <a:off x="0" y="0"/>
          <a:ext cx="0" cy="0"/>
          <a:chOff x="0" y="0"/>
          <a:chExt cx="0" cy="0"/>
        </a:xfrm>
      </p:grpSpPr>
      <p:sp>
        <p:nvSpPr>
          <p:cNvPr id="831" name="Google Shape;831;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8</a:t>
            </a:r>
            <a:endParaRPr/>
          </a:p>
        </p:txBody>
      </p:sp>
      <p:sp>
        <p:nvSpPr>
          <p:cNvPr id="833" name="Google Shape;833;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37"/>
        <p:cNvGrpSpPr/>
        <p:nvPr/>
      </p:nvGrpSpPr>
      <p:grpSpPr>
        <a:xfrm>
          <a:off x="0" y="0"/>
          <a:ext cx="0" cy="0"/>
          <a:chOff x="0" y="0"/>
          <a:chExt cx="0" cy="0"/>
        </a:xfrm>
      </p:grpSpPr>
      <p:sp>
        <p:nvSpPr>
          <p:cNvPr id="838" name="Google Shape;83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Como estão? Como foi a semana?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Pedir para que compartilhem sobre a semana, como estão, com a linguagem do MATES.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Onde se perceberam na Casa, etc. O que os fizeram subir ou descer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839" name="Google Shape;839;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43"/>
        <p:cNvGrpSpPr/>
        <p:nvPr/>
      </p:nvGrpSpPr>
      <p:grpSpPr>
        <a:xfrm>
          <a:off x="0" y="0"/>
          <a:ext cx="0" cy="0"/>
          <a:chOff x="0" y="0"/>
          <a:chExt cx="0" cy="0"/>
        </a:xfrm>
      </p:grpSpPr>
      <p:sp>
        <p:nvSpPr>
          <p:cNvPr id="844" name="Google Shape;844;p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latin typeface="Times New Roman"/>
                <a:ea typeface="Times New Roman"/>
                <a:cs typeface="Times New Roman"/>
                <a:sym typeface="Times New Roman"/>
              </a:rPr>
              <a:t>C</a:t>
            </a:r>
            <a:r>
              <a:rPr lang="en-US">
                <a:latin typeface="Times New Roman"/>
                <a:ea typeface="Times New Roman"/>
                <a:cs typeface="Times New Roman"/>
                <a:sym typeface="Times New Roman"/>
              </a:rPr>
              <a:t>oloque no slide o nome da Chave que você vai usar aqui.</a:t>
            </a:r>
            <a:endParaRPr sz="1200">
              <a:latin typeface="Times New Roman"/>
              <a:ea typeface="Times New Roman"/>
              <a:cs typeface="Times New Roman"/>
              <a:sym typeface="Times New Roman"/>
            </a:endParaRPr>
          </a:p>
        </p:txBody>
      </p:sp>
      <p:sp>
        <p:nvSpPr>
          <p:cNvPr id="845" name="Google Shape;845;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4"/>
        <p:cNvGrpSpPr/>
        <p:nvPr/>
      </p:nvGrpSpPr>
      <p:grpSpPr>
        <a:xfrm>
          <a:off x="0" y="0"/>
          <a:ext cx="0" cy="0"/>
          <a:chOff x="0" y="0"/>
          <a:chExt cx="0" cy="0"/>
        </a:xfrm>
      </p:grpSpPr>
      <p:sp>
        <p:nvSpPr>
          <p:cNvPr id="855" name="Google Shape;85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29</a:t>
            </a:r>
            <a:endParaRPr/>
          </a:p>
        </p:txBody>
      </p:sp>
      <p:sp>
        <p:nvSpPr>
          <p:cNvPr id="856" name="Google Shape;856;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9"/>
        <p:cNvGrpSpPr/>
        <p:nvPr/>
      </p:nvGrpSpPr>
      <p:grpSpPr>
        <a:xfrm>
          <a:off x="0" y="0"/>
          <a:ext cx="0" cy="0"/>
          <a:chOff x="0" y="0"/>
          <a:chExt cx="0" cy="0"/>
        </a:xfrm>
      </p:grpSpPr>
      <p:sp>
        <p:nvSpPr>
          <p:cNvPr id="860" name="Google Shape;86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29</a:t>
            </a:r>
            <a:endParaRPr/>
          </a:p>
        </p:txBody>
      </p:sp>
      <p:sp>
        <p:nvSpPr>
          <p:cNvPr id="861" name="Google Shape;861;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4"/>
        <p:cNvGrpSpPr/>
        <p:nvPr/>
      </p:nvGrpSpPr>
      <p:grpSpPr>
        <a:xfrm>
          <a:off x="0" y="0"/>
          <a:ext cx="0" cy="0"/>
          <a:chOff x="0" y="0"/>
          <a:chExt cx="0" cy="0"/>
        </a:xfrm>
      </p:grpSpPr>
      <p:sp>
        <p:nvSpPr>
          <p:cNvPr id="865" name="Google Shape;865;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29</a:t>
            </a:r>
            <a:endParaRPr/>
          </a:p>
        </p:txBody>
      </p:sp>
      <p:sp>
        <p:nvSpPr>
          <p:cNvPr id="866" name="Google Shape;866;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9"/>
        <p:cNvGrpSpPr/>
        <p:nvPr/>
      </p:nvGrpSpPr>
      <p:grpSpPr>
        <a:xfrm>
          <a:off x="0" y="0"/>
          <a:ext cx="0" cy="0"/>
          <a:chOff x="0" y="0"/>
          <a:chExt cx="0" cy="0"/>
        </a:xfrm>
      </p:grpSpPr>
      <p:sp>
        <p:nvSpPr>
          <p:cNvPr id="870" name="Google Shape;870;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29</a:t>
            </a:r>
            <a:endParaRPr/>
          </a:p>
        </p:txBody>
      </p:sp>
      <p:sp>
        <p:nvSpPr>
          <p:cNvPr id="871" name="Google Shape;871;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74"/>
        <p:cNvGrpSpPr/>
        <p:nvPr/>
      </p:nvGrpSpPr>
      <p:grpSpPr>
        <a:xfrm>
          <a:off x="0" y="0"/>
          <a:ext cx="0" cy="0"/>
          <a:chOff x="0" y="0"/>
          <a:chExt cx="0" cy="0"/>
        </a:xfrm>
      </p:grpSpPr>
      <p:sp>
        <p:nvSpPr>
          <p:cNvPr id="875" name="Google Shape;875;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Mostre os 3 tipos de abraço bilateral. Eles registram na página 29 o seu Abraço bilateral favorito.</a:t>
            </a:r>
            <a:endParaRPr>
              <a:latin typeface="Times New Roman"/>
              <a:ea typeface="Times New Roman"/>
              <a:cs typeface="Times New Roman"/>
              <a:sym typeface="Times New Roman"/>
            </a:endParaRPr>
          </a:p>
        </p:txBody>
      </p:sp>
      <p:sp>
        <p:nvSpPr>
          <p:cNvPr id="876" name="Google Shape;87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79"/>
        <p:cNvGrpSpPr/>
        <p:nvPr/>
      </p:nvGrpSpPr>
      <p:grpSpPr>
        <a:xfrm>
          <a:off x="0" y="0"/>
          <a:ext cx="0" cy="0"/>
          <a:chOff x="0" y="0"/>
          <a:chExt cx="0" cy="0"/>
        </a:xfrm>
      </p:grpSpPr>
      <p:sp>
        <p:nvSpPr>
          <p:cNvPr id="880" name="Google Shape;880;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30</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Lembrar que é importante pedir ajuda, mas para as pessoas que sabemos que podemo nos ajudar.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Se possível, tenha clareza de que tipo de ajuda você precisa para deixar claro para você para quem pediu ajuda.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Exemplo: "quero ser apenas escutada", "não me julguem"," me diga sua opinião", "não sei o que preciso, mas não estou bem", etc.</a:t>
            </a:r>
            <a:endParaRPr>
              <a:latin typeface="Times New Roman"/>
              <a:ea typeface="Times New Roman"/>
              <a:cs typeface="Times New Roman"/>
              <a:sym typeface="Times New Roman"/>
            </a:endParaRPr>
          </a:p>
        </p:txBody>
      </p:sp>
      <p:sp>
        <p:nvSpPr>
          <p:cNvPr id="881" name="Google Shape;881;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4"/>
        <p:cNvGrpSpPr/>
        <p:nvPr/>
      </p:nvGrpSpPr>
      <p:grpSpPr>
        <a:xfrm>
          <a:off x="0" y="0"/>
          <a:ext cx="0" cy="0"/>
          <a:chOff x="0" y="0"/>
          <a:chExt cx="0" cy="0"/>
        </a:xfrm>
      </p:grpSpPr>
      <p:sp>
        <p:nvSpPr>
          <p:cNvPr id="885" name="Google Shape;885;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latin typeface="Times New Roman"/>
                <a:ea typeface="Times New Roman"/>
                <a:cs typeface="Times New Roman"/>
                <a:sym typeface="Times New Roman"/>
              </a:rPr>
              <a:t>C</a:t>
            </a:r>
            <a:r>
              <a:rPr lang="en-US">
                <a:latin typeface="Times New Roman"/>
                <a:ea typeface="Times New Roman"/>
                <a:cs typeface="Times New Roman"/>
                <a:sym typeface="Times New Roman"/>
              </a:rPr>
              <a:t>oloque no slide o nome da Chave que você vai usar aqui.</a:t>
            </a:r>
            <a:endParaRPr sz="1200">
              <a:latin typeface="Times New Roman"/>
              <a:ea typeface="Times New Roman"/>
              <a:cs typeface="Times New Roman"/>
              <a:sym typeface="Times New Roman"/>
            </a:endParaRPr>
          </a:p>
        </p:txBody>
      </p:sp>
      <p:sp>
        <p:nvSpPr>
          <p:cNvPr id="886" name="Google Shape;886;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8"/>
        <p:cNvGrpSpPr/>
        <p:nvPr/>
      </p:nvGrpSpPr>
      <p:grpSpPr>
        <a:xfrm>
          <a:off x="0" y="0"/>
          <a:ext cx="0" cy="0"/>
          <a:chOff x="0" y="0"/>
          <a:chExt cx="0" cy="0"/>
        </a:xfrm>
      </p:grpSpPr>
      <p:sp>
        <p:nvSpPr>
          <p:cNvPr id="179" name="Google Shape;1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5</a:t>
            </a:r>
            <a:endParaRPr/>
          </a:p>
          <a:p>
            <a:pPr marL="0" lvl="0" indent="0" algn="l" rtl="0">
              <a:lnSpc>
                <a:spcPct val="100000"/>
              </a:lnSpc>
              <a:spcBef>
                <a:spcPts val="0"/>
              </a:spcBef>
              <a:spcAft>
                <a:spcPts val="0"/>
              </a:spcAft>
              <a:buClr>
                <a:schemeClr val="dk1"/>
              </a:buClr>
              <a:buSzPts val="1200"/>
              <a:buFont typeface="Calibri"/>
              <a:buNone/>
            </a:pPr>
            <a:r>
              <a:rPr lang="en-US"/>
              <a:t>Explicar sobre os presentes (tomadas de consciência, insights, autodescoberta) e avisá-los que irão entender melhor o conceito de regulação e desregulação. </a:t>
            </a:r>
            <a:endParaRPr/>
          </a:p>
          <a:p>
            <a:pPr marL="0" lvl="0" indent="0" algn="l" rtl="0">
              <a:lnSpc>
                <a:spcPct val="100000"/>
              </a:lnSpc>
              <a:spcBef>
                <a:spcPts val="0"/>
              </a:spcBef>
              <a:spcAft>
                <a:spcPts val="0"/>
              </a:spcAft>
              <a:buClr>
                <a:schemeClr val="dk1"/>
              </a:buClr>
              <a:buSzPts val="1200"/>
              <a:buFont typeface="Calibri"/>
              <a:buNone/>
            </a:pPr>
            <a:r>
              <a:rPr lang="en-US"/>
              <a:t>Essa tabela pode ser preenchida durante todo o treinamento. </a:t>
            </a:r>
            <a:endParaRPr/>
          </a:p>
        </p:txBody>
      </p:sp>
      <p:sp>
        <p:nvSpPr>
          <p:cNvPr id="180" name="Google Shape;1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5"/>
        <p:cNvGrpSpPr/>
        <p:nvPr/>
      </p:nvGrpSpPr>
      <p:grpSpPr>
        <a:xfrm>
          <a:off x="0" y="0"/>
          <a:ext cx="0" cy="0"/>
          <a:chOff x="0" y="0"/>
          <a:chExt cx="0" cy="0"/>
        </a:xfrm>
      </p:grpSpPr>
      <p:sp>
        <p:nvSpPr>
          <p:cNvPr id="896" name="Google Shape;896;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31</a:t>
            </a:r>
            <a:endParaRPr/>
          </a:p>
        </p:txBody>
      </p:sp>
      <p:sp>
        <p:nvSpPr>
          <p:cNvPr id="897" name="Google Shape;897;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00"/>
        <p:cNvGrpSpPr/>
        <p:nvPr/>
      </p:nvGrpSpPr>
      <p:grpSpPr>
        <a:xfrm>
          <a:off x="0" y="0"/>
          <a:ext cx="0" cy="0"/>
          <a:chOff x="0" y="0"/>
          <a:chExt cx="0" cy="0"/>
        </a:xfrm>
      </p:grpSpPr>
      <p:sp>
        <p:nvSpPr>
          <p:cNvPr id="901" name="Google Shape;901;p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Arial"/>
              <a:buNone/>
            </a:pPr>
            <a:r>
              <a:rPr lang="en-US" sz="1000" u="sng">
                <a:solidFill>
                  <a:schemeClr val="hlink"/>
                </a:solidFill>
                <a:latin typeface="Times New Roman"/>
                <a:ea typeface="Times New Roman"/>
                <a:cs typeface="Times New Roman"/>
                <a:sym typeface="Times New Roman"/>
                <a:hlinkClick r:id="rId3"/>
              </a:rPr>
              <a:t>http://clinicaflordamanha.com.br/2019/04/01/tre-tension-and-trauma-release-exercises-exercicios-de-liberacao-da-tensao-e-dos-traumas/</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Vídeo do TRE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45720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*Sugiro que o Facilitador experiencie TRE.</a:t>
            </a:r>
            <a:endParaRPr>
              <a:latin typeface="Times New Roman"/>
              <a:ea typeface="Times New Roman"/>
              <a:cs typeface="Times New Roman"/>
              <a:sym typeface="Times New Roman"/>
            </a:endParaRPr>
          </a:p>
        </p:txBody>
      </p:sp>
      <p:sp>
        <p:nvSpPr>
          <p:cNvPr id="902" name="Google Shape;902;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05"/>
        <p:cNvGrpSpPr/>
        <p:nvPr/>
      </p:nvGrpSpPr>
      <p:grpSpPr>
        <a:xfrm>
          <a:off x="0" y="0"/>
          <a:ext cx="0" cy="0"/>
          <a:chOff x="0" y="0"/>
          <a:chExt cx="0" cy="0"/>
        </a:xfrm>
      </p:grpSpPr>
      <p:sp>
        <p:nvSpPr>
          <p:cNvPr id="906" name="Google Shape;906;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32</a:t>
            </a:r>
            <a:endParaRPr/>
          </a:p>
        </p:txBody>
      </p:sp>
      <p:sp>
        <p:nvSpPr>
          <p:cNvPr id="907" name="Google Shape;907;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10"/>
        <p:cNvGrpSpPr/>
        <p:nvPr/>
      </p:nvGrpSpPr>
      <p:grpSpPr>
        <a:xfrm>
          <a:off x="0" y="0"/>
          <a:ext cx="0" cy="0"/>
          <a:chOff x="0" y="0"/>
          <a:chExt cx="0" cy="0"/>
        </a:xfrm>
      </p:grpSpPr>
      <p:sp>
        <p:nvSpPr>
          <p:cNvPr id="911" name="Google Shape;911;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 necessário, você pode sugerir este exercício, mas eles não tem no livro deles, essa é uma dinâmica extra.</a:t>
            </a:r>
            <a:endParaRPr/>
          </a:p>
          <a:p>
            <a:pPr marL="0" lvl="0" indent="0" algn="l" rtl="0">
              <a:lnSpc>
                <a:spcPct val="100000"/>
              </a:lnSpc>
              <a:spcBef>
                <a:spcPts val="0"/>
              </a:spcBef>
              <a:spcAft>
                <a:spcPts val="0"/>
              </a:spcAft>
              <a:buSzPts val="1400"/>
              <a:buNone/>
            </a:pPr>
            <a:r>
              <a:rPr lang="en-US"/>
              <a:t>Usa a página 32, se necessário.</a:t>
            </a:r>
            <a:endParaRPr/>
          </a:p>
        </p:txBody>
      </p:sp>
      <p:sp>
        <p:nvSpPr>
          <p:cNvPr id="912" name="Google Shape;912;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15"/>
        <p:cNvGrpSpPr/>
        <p:nvPr/>
      </p:nvGrpSpPr>
      <p:grpSpPr>
        <a:xfrm>
          <a:off x="0" y="0"/>
          <a:ext cx="0" cy="0"/>
          <a:chOff x="0" y="0"/>
          <a:chExt cx="0" cy="0"/>
        </a:xfrm>
      </p:grpSpPr>
      <p:sp>
        <p:nvSpPr>
          <p:cNvPr id="916" name="Google Shape;916;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Esse slide é apenas para o Facilitador entender que aqui caberia uma pausa.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Este slide está como invisível para a apresentaç</a:t>
            </a:r>
            <a:r>
              <a:rPr lang="en-US"/>
              <a:t>ão. </a:t>
            </a:r>
            <a:endParaRPr>
              <a:latin typeface="Times New Roman"/>
              <a:ea typeface="Times New Roman"/>
              <a:cs typeface="Times New Roman"/>
              <a:sym typeface="Times New Roman"/>
            </a:endParaRPr>
          </a:p>
        </p:txBody>
      </p:sp>
      <p:sp>
        <p:nvSpPr>
          <p:cNvPr id="917" name="Google Shape;917;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20"/>
        <p:cNvGrpSpPr/>
        <p:nvPr/>
      </p:nvGrpSpPr>
      <p:grpSpPr>
        <a:xfrm>
          <a:off x="0" y="0"/>
          <a:ext cx="0" cy="0"/>
          <a:chOff x="0" y="0"/>
          <a:chExt cx="0" cy="0"/>
        </a:xfrm>
      </p:grpSpPr>
      <p:sp>
        <p:nvSpPr>
          <p:cNvPr id="921" name="Google Shape;921;p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REVISÃO: SLIDES 21 E 22</a:t>
            </a:r>
            <a:endParaRPr/>
          </a:p>
          <a:p>
            <a:pPr marL="0" lvl="0" indent="0" algn="just" rtl="0">
              <a:lnSpc>
                <a:spcPct val="115000"/>
              </a:lnSpc>
              <a:spcBef>
                <a:spcPts val="0"/>
              </a:spcBef>
              <a:spcAft>
                <a:spcPts val="0"/>
              </a:spcAft>
              <a:buClr>
                <a:schemeClr val="dk1"/>
              </a:buClr>
              <a:buSzPts val="1100"/>
              <a:buFont typeface="Arial"/>
              <a:buNone/>
            </a:pPr>
            <a:r>
              <a:rPr lang="en-US" sz="1050">
                <a:solidFill>
                  <a:srgbClr val="03414E"/>
                </a:solidFill>
                <a:latin typeface="Arial"/>
                <a:ea typeface="Arial"/>
                <a:cs typeface="Arial"/>
                <a:sym typeface="Arial"/>
              </a:rPr>
              <a:t>É uma metáfora que usamos para explicar a conexão emocional e energética que temos com todos a nossa volta. Esse “Cordão Mágico Invisível” foi iniciado quando nem tínhamos consciência, com os nossos cuidadores, quando éramos bebês. Como bebês, precisamos sentir seguros e conectados com aqueles que cuidam de nós para sobrevivermos. Precisamos nos sentir vistos, acalentados, cuidados, amados, através da conexão com nossos cuidadores, sentindo cada um deles através do “Cordão Mágico Invisível”.</a:t>
            </a:r>
            <a:endParaRPr sz="1050">
              <a:solidFill>
                <a:srgbClr val="03414E"/>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050">
              <a:solidFill>
                <a:srgbClr val="03414E"/>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050">
              <a:solidFill>
                <a:srgbClr val="03414E"/>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sz="100"/>
          </a:p>
          <a:p>
            <a:pPr marL="0" lvl="0" indent="457200" algn="just" rtl="0">
              <a:lnSpc>
                <a:spcPct val="100000"/>
              </a:lnSpc>
              <a:spcBef>
                <a:spcPts val="0"/>
              </a:spcBef>
              <a:spcAft>
                <a:spcPts val="0"/>
              </a:spcAft>
              <a:buClr>
                <a:srgbClr val="03414E"/>
              </a:buClr>
              <a:buSzPts val="3740"/>
              <a:buFont typeface="Arial"/>
              <a:buNone/>
            </a:pPr>
            <a:r>
              <a:rPr lang="en-US" sz="1050">
                <a:solidFill>
                  <a:srgbClr val="03414E"/>
                </a:solidFill>
                <a:latin typeface="Arial"/>
                <a:ea typeface="Arial"/>
                <a:cs typeface="Arial"/>
                <a:sym typeface="Arial"/>
              </a:rPr>
              <a:t>Com o passar do tempo vamos carregando nossos primeiros modelos de conexão e os reproduzimos, inconscientemente, na nossa vida adulta. </a:t>
            </a:r>
            <a:endParaRPr sz="1050">
              <a:solidFill>
                <a:srgbClr val="03414E"/>
              </a:solidFill>
              <a:latin typeface="Arial"/>
              <a:ea typeface="Arial"/>
              <a:cs typeface="Arial"/>
              <a:sym typeface="Arial"/>
            </a:endParaRPr>
          </a:p>
          <a:p>
            <a:pPr marL="457200" lvl="0" indent="-295275" algn="just" rtl="0">
              <a:lnSpc>
                <a:spcPct val="100000"/>
              </a:lnSpc>
              <a:spcBef>
                <a:spcPts val="0"/>
              </a:spcBef>
              <a:spcAft>
                <a:spcPts val="0"/>
              </a:spcAft>
              <a:buClr>
                <a:srgbClr val="03414E"/>
              </a:buClr>
              <a:buSzPts val="1050"/>
              <a:buChar char="-"/>
            </a:pPr>
            <a:r>
              <a:rPr lang="en-US" sz="1050">
                <a:solidFill>
                  <a:srgbClr val="03414E"/>
                </a:solidFill>
                <a:latin typeface="Arial"/>
                <a:ea typeface="Arial"/>
                <a:cs typeface="Arial"/>
                <a:sym typeface="Arial"/>
              </a:rPr>
              <a:t>O cérebro pode ser moldado pelas experiências que temos através das nossas relações.</a:t>
            </a:r>
            <a:endParaRPr sz="1050">
              <a:solidFill>
                <a:srgbClr val="03414E"/>
              </a:solidFill>
              <a:latin typeface="Arial"/>
              <a:ea typeface="Arial"/>
              <a:cs typeface="Arial"/>
              <a:sym typeface="Arial"/>
            </a:endParaRPr>
          </a:p>
          <a:p>
            <a:pPr marL="457200" lvl="0" indent="-295275" algn="just" rtl="0">
              <a:lnSpc>
                <a:spcPct val="100000"/>
              </a:lnSpc>
              <a:spcBef>
                <a:spcPts val="0"/>
              </a:spcBef>
              <a:spcAft>
                <a:spcPts val="0"/>
              </a:spcAft>
              <a:buClr>
                <a:srgbClr val="03414E"/>
              </a:buClr>
              <a:buSzPts val="1050"/>
              <a:buChar char="-"/>
            </a:pPr>
            <a:r>
              <a:rPr lang="en-US" sz="1050">
                <a:solidFill>
                  <a:srgbClr val="03414E"/>
                </a:solidFill>
                <a:latin typeface="Arial"/>
                <a:ea typeface="Arial"/>
                <a:cs typeface="Arial"/>
                <a:sym typeface="Arial"/>
              </a:rPr>
              <a:t>O cérebro pode influenciar e ser influenciado com as interações com as pessoas, animais, ambiente, por tudo que somos expostos à nossa volta. </a:t>
            </a:r>
            <a:endParaRPr sz="1050">
              <a:solidFill>
                <a:srgbClr val="03414E"/>
              </a:solidFill>
              <a:latin typeface="Arial"/>
              <a:ea typeface="Arial"/>
              <a:cs typeface="Arial"/>
              <a:sym typeface="Arial"/>
            </a:endParaRPr>
          </a:p>
          <a:p>
            <a:pPr marL="0" lvl="0" indent="0" algn="just" rtl="0">
              <a:lnSpc>
                <a:spcPct val="100000"/>
              </a:lnSpc>
              <a:spcBef>
                <a:spcPts val="0"/>
              </a:spcBef>
              <a:spcAft>
                <a:spcPts val="0"/>
              </a:spcAft>
              <a:buClr>
                <a:schemeClr val="dk1"/>
              </a:buClr>
              <a:buSzPts val="3200"/>
              <a:buFont typeface="Arial"/>
              <a:buNone/>
            </a:pPr>
            <a:r>
              <a:rPr lang="en-US" sz="1050">
                <a:solidFill>
                  <a:srgbClr val="03414E"/>
                </a:solidFill>
                <a:latin typeface="Arial"/>
                <a:ea typeface="Arial"/>
                <a:cs typeface="Arial"/>
                <a:sym typeface="Arial"/>
              </a:rPr>
              <a:t>Importante desenvolvermos a nossa “Fonte de Segurança Interna” para oferecer uma </a:t>
            </a:r>
            <a:r>
              <a:rPr lang="en-US" sz="1050" b="1" u="sng">
                <a:solidFill>
                  <a:srgbClr val="03414E"/>
                </a:solidFill>
                <a:latin typeface="Arial"/>
                <a:ea typeface="Arial"/>
                <a:cs typeface="Arial"/>
                <a:sym typeface="Arial"/>
              </a:rPr>
              <a:t>presença sintonizada</a:t>
            </a:r>
            <a:r>
              <a:rPr lang="en-US" sz="1050">
                <a:solidFill>
                  <a:srgbClr val="03414E"/>
                </a:solidFill>
                <a:latin typeface="Arial"/>
                <a:ea typeface="Arial"/>
                <a:cs typeface="Arial"/>
                <a:sym typeface="Arial"/>
              </a:rPr>
              <a:t>, ou seja, regulada e reguladora para promovermos </a:t>
            </a:r>
            <a:r>
              <a:rPr lang="en-US" sz="1050" b="1" u="sng">
                <a:solidFill>
                  <a:srgbClr val="03414E"/>
                </a:solidFill>
                <a:latin typeface="Arial"/>
                <a:ea typeface="Arial"/>
                <a:cs typeface="Arial"/>
                <a:sym typeface="Arial"/>
              </a:rPr>
              <a:t>corregulação</a:t>
            </a:r>
            <a:r>
              <a:rPr lang="en-US" sz="1050">
                <a:solidFill>
                  <a:srgbClr val="03414E"/>
                </a:solidFill>
                <a:latin typeface="Arial"/>
                <a:ea typeface="Arial"/>
                <a:cs typeface="Arial"/>
                <a:sym typeface="Arial"/>
              </a:rPr>
              <a:t>.</a:t>
            </a:r>
            <a:endParaRPr sz="85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p:txBody>
      </p:sp>
      <p:sp>
        <p:nvSpPr>
          <p:cNvPr id="922" name="Google Shape;922;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25"/>
        <p:cNvGrpSpPr/>
        <p:nvPr/>
      </p:nvGrpSpPr>
      <p:grpSpPr>
        <a:xfrm>
          <a:off x="0" y="0"/>
          <a:ext cx="0" cy="0"/>
          <a:chOff x="0" y="0"/>
          <a:chExt cx="0" cy="0"/>
        </a:xfrm>
      </p:grpSpPr>
      <p:sp>
        <p:nvSpPr>
          <p:cNvPr id="926" name="Google Shape;926;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33</a:t>
            </a:r>
            <a:endParaRPr/>
          </a:p>
          <a:p>
            <a:pPr marL="0" lvl="0" indent="0" algn="l" rtl="0">
              <a:lnSpc>
                <a:spcPct val="100000"/>
              </a:lnSpc>
              <a:spcBef>
                <a:spcPts val="0"/>
              </a:spcBef>
              <a:spcAft>
                <a:spcPts val="0"/>
              </a:spcAft>
              <a:buClr>
                <a:schemeClr val="dk1"/>
              </a:buClr>
              <a:buSzPts val="1200"/>
              <a:buFont typeface="Calibri"/>
              <a:buNone/>
            </a:pPr>
            <a:r>
              <a:rPr lang="en-US"/>
              <a:t>Avalie se há necessidade de passar essa informação ou não ao eu grupo. Somos energia, temos um campo energético (independentemente se acredimentos ou não, eles existe). Transmitimos onda sonoras ao falarmos, frequência cardíaca através do batimento cardíaco e dos pulmões, frequência mental através do nossos pensamentos e emoções. </a:t>
            </a:r>
            <a:endParaRPr/>
          </a:p>
        </p:txBody>
      </p:sp>
      <p:sp>
        <p:nvSpPr>
          <p:cNvPr id="927" name="Google Shape;927;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0"/>
        <p:cNvGrpSpPr/>
        <p:nvPr/>
      </p:nvGrpSpPr>
      <p:grpSpPr>
        <a:xfrm>
          <a:off x="0" y="0"/>
          <a:ext cx="0" cy="0"/>
          <a:chOff x="0" y="0"/>
          <a:chExt cx="0" cy="0"/>
        </a:xfrm>
      </p:grpSpPr>
      <p:sp>
        <p:nvSpPr>
          <p:cNvPr id="931" name="Google Shape;931;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33</a:t>
            </a:r>
            <a:endParaRPr/>
          </a:p>
        </p:txBody>
      </p:sp>
      <p:sp>
        <p:nvSpPr>
          <p:cNvPr id="932" name="Google Shape;932;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8"/>
        <p:cNvGrpSpPr/>
        <p:nvPr/>
      </p:nvGrpSpPr>
      <p:grpSpPr>
        <a:xfrm>
          <a:off x="0" y="0"/>
          <a:ext cx="0" cy="0"/>
          <a:chOff x="0" y="0"/>
          <a:chExt cx="0" cy="0"/>
        </a:xfrm>
      </p:grpSpPr>
      <p:sp>
        <p:nvSpPr>
          <p:cNvPr id="939" name="Google Shape;93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33</a:t>
            </a:r>
            <a:endParaRPr/>
          </a:p>
        </p:txBody>
      </p:sp>
      <p:sp>
        <p:nvSpPr>
          <p:cNvPr id="940" name="Google Shape;940;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46"/>
        <p:cNvGrpSpPr/>
        <p:nvPr/>
      </p:nvGrpSpPr>
      <p:grpSpPr>
        <a:xfrm>
          <a:off x="0" y="0"/>
          <a:ext cx="0" cy="0"/>
          <a:chOff x="0" y="0"/>
          <a:chExt cx="0" cy="0"/>
        </a:xfrm>
      </p:grpSpPr>
      <p:sp>
        <p:nvSpPr>
          <p:cNvPr id="947" name="Google Shape;947;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4: Desenhar o cordão entre o cuidador e a você na idade escolhida.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5: Pensar nesse cuidador e colocar na Casa, em que Andar esse cuidador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6: Pensar na idade que tinha e colocar na casa,  em que Andar você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Refletir, discutir, compartilhar, observar o sistema, se precisar usar as chaves.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7: Fazer a mesma coisa, só que considerando o hoje (pensando na relação hoje, mesmo que a pessoa não esteja mais no plano físico).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Exemplo no slide a seguir.</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Se a pessoa estiver numa situação pior agora, solicite que num outro papel faça o mesmo, mas considerando o que deseja para a relação no futuro.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Aceite o desejo do cliente de fazer ou não o desenho.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Lembre de praticar as Chaves quando necessário.</a:t>
            </a:r>
            <a:endParaRPr>
              <a:latin typeface="Times New Roman"/>
              <a:ea typeface="Times New Roman"/>
              <a:cs typeface="Times New Roman"/>
              <a:sym typeface="Times New Roman"/>
            </a:endParaRPr>
          </a:p>
        </p:txBody>
      </p:sp>
      <p:sp>
        <p:nvSpPr>
          <p:cNvPr id="948" name="Google Shape;948;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6</a:t>
            </a:r>
            <a:endParaRPr/>
          </a:p>
          <a:p>
            <a:pPr marL="0" lvl="0" indent="0" algn="l" rtl="0">
              <a:lnSpc>
                <a:spcPct val="100000"/>
              </a:lnSpc>
              <a:spcBef>
                <a:spcPts val="0"/>
              </a:spcBef>
              <a:spcAft>
                <a:spcPts val="0"/>
              </a:spcAft>
              <a:buClr>
                <a:schemeClr val="dk1"/>
              </a:buClr>
              <a:buSzPts val="1200"/>
              <a:buFont typeface="Calibri"/>
              <a:buNone/>
            </a:pPr>
            <a:r>
              <a:rPr lang="en-US"/>
              <a:t>Solicitar que tenham essa página aberta.</a:t>
            </a:r>
            <a:endParaRPr/>
          </a:p>
          <a:p>
            <a:pPr marL="0" lvl="0" indent="0" algn="l" rtl="0">
              <a:lnSpc>
                <a:spcPct val="100000"/>
              </a:lnSpc>
              <a:spcBef>
                <a:spcPts val="0"/>
              </a:spcBef>
              <a:spcAft>
                <a:spcPts val="0"/>
              </a:spcAft>
              <a:buClr>
                <a:schemeClr val="dk1"/>
              </a:buClr>
              <a:buSzPts val="1200"/>
              <a:buFont typeface="Calibri"/>
              <a:buNone/>
            </a:pPr>
            <a:r>
              <a:rPr lang="en-US"/>
              <a:t>Sugestão 1: eles lêem a página para saber que respostas irão buscar para preenchê-la. </a:t>
            </a:r>
            <a:endParaRPr/>
          </a:p>
          <a:p>
            <a:pPr marL="0" lvl="0" indent="0" algn="l" rtl="0">
              <a:lnSpc>
                <a:spcPct val="100000"/>
              </a:lnSpc>
              <a:spcBef>
                <a:spcPts val="0"/>
              </a:spcBef>
              <a:spcAft>
                <a:spcPts val="0"/>
              </a:spcAft>
              <a:buClr>
                <a:schemeClr val="dk1"/>
              </a:buClr>
              <a:buSzPts val="1200"/>
              <a:buFont typeface="Calibri"/>
              <a:buNone/>
            </a:pPr>
            <a:r>
              <a:rPr lang="en-US"/>
              <a:t>Sugestão 2: você passa os slides e no final pede para que eles preencham com as informações que lembrarem.</a:t>
            </a:r>
            <a:endParaRPr/>
          </a:p>
        </p:txBody>
      </p:sp>
      <p:sp>
        <p:nvSpPr>
          <p:cNvPr id="185" name="Google Shape;18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1"/>
        <p:cNvGrpSpPr/>
        <p:nvPr/>
      </p:nvGrpSpPr>
      <p:grpSpPr>
        <a:xfrm>
          <a:off x="0" y="0"/>
          <a:ext cx="0" cy="0"/>
          <a:chOff x="0" y="0"/>
          <a:chExt cx="0" cy="0"/>
        </a:xfrm>
      </p:grpSpPr>
      <p:sp>
        <p:nvSpPr>
          <p:cNvPr id="952" name="Google Shape;952;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53" name="Google Shape;953;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6"/>
        <p:cNvGrpSpPr/>
        <p:nvPr/>
      </p:nvGrpSpPr>
      <p:grpSpPr>
        <a:xfrm>
          <a:off x="0" y="0"/>
          <a:ext cx="0" cy="0"/>
          <a:chOff x="0" y="0"/>
          <a:chExt cx="0" cy="0"/>
        </a:xfrm>
      </p:grpSpPr>
      <p:sp>
        <p:nvSpPr>
          <p:cNvPr id="957" name="Google Shape;957;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58" name="Google Shape;958;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61"/>
        <p:cNvGrpSpPr/>
        <p:nvPr/>
      </p:nvGrpSpPr>
      <p:grpSpPr>
        <a:xfrm>
          <a:off x="0" y="0"/>
          <a:ext cx="0" cy="0"/>
          <a:chOff x="0" y="0"/>
          <a:chExt cx="0" cy="0"/>
        </a:xfrm>
      </p:grpSpPr>
      <p:sp>
        <p:nvSpPr>
          <p:cNvPr id="962" name="Google Shape;962;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63" name="Google Shape;963;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66"/>
        <p:cNvGrpSpPr/>
        <p:nvPr/>
      </p:nvGrpSpPr>
      <p:grpSpPr>
        <a:xfrm>
          <a:off x="0" y="0"/>
          <a:ext cx="0" cy="0"/>
          <a:chOff x="0" y="0"/>
          <a:chExt cx="0" cy="0"/>
        </a:xfrm>
      </p:grpSpPr>
      <p:sp>
        <p:nvSpPr>
          <p:cNvPr id="967" name="Google Shape;967;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4: Desenhar o cordão entre o cuidador e a você na idade escolhida.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68" name="Google Shape;968;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71"/>
        <p:cNvGrpSpPr/>
        <p:nvPr/>
      </p:nvGrpSpPr>
      <p:grpSpPr>
        <a:xfrm>
          <a:off x="0" y="0"/>
          <a:ext cx="0" cy="0"/>
          <a:chOff x="0" y="0"/>
          <a:chExt cx="0" cy="0"/>
        </a:xfrm>
      </p:grpSpPr>
      <p:sp>
        <p:nvSpPr>
          <p:cNvPr id="972" name="Google Shape;97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4: Desenhar o cordão entre o cuidador e a você na idade escolhida.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5: Pensar nesse cuidador e colocar na Casa, em que Andar esse cuidador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73" name="Google Shape;973;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76"/>
        <p:cNvGrpSpPr/>
        <p:nvPr/>
      </p:nvGrpSpPr>
      <p:grpSpPr>
        <a:xfrm>
          <a:off x="0" y="0"/>
          <a:ext cx="0" cy="0"/>
          <a:chOff x="0" y="0"/>
          <a:chExt cx="0" cy="0"/>
        </a:xfrm>
      </p:grpSpPr>
      <p:sp>
        <p:nvSpPr>
          <p:cNvPr id="977" name="Google Shape;977;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4: Desenhar o cordão entre o cuidador e a você na idade escolhida.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5: Pensar nesse cuidador e colocar na Casa, em que Andar esse cuidador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6: Pensar na idade que tinha e colocar na casa,  em que Andar você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Refletir, discutir, compartilhar, observar o sistema, se precisar usar as chaves.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78" name="Google Shape;978;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1"/>
        <p:cNvGrpSpPr/>
        <p:nvPr/>
      </p:nvGrpSpPr>
      <p:grpSpPr>
        <a:xfrm>
          <a:off x="0" y="0"/>
          <a:ext cx="0" cy="0"/>
          <a:chOff x="0" y="0"/>
          <a:chExt cx="0" cy="0"/>
        </a:xfrm>
      </p:grpSpPr>
      <p:sp>
        <p:nvSpPr>
          <p:cNvPr id="982" name="Google Shape;982;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34 e 35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1: Pensar em um cuidador da época de 0 a 7 anos e escrever o nome.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2: Desenhar a si mesmo dentro do círculo (representa o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3: Desenhar um campo energético com seu cuidador(círculo) e posicione em que proximidade ele(a) ficaria em relação ao seu campo energético.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4: Desenhar o cordão entre o cuidador e a você na idade escolhida.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5: Pensar nesse cuidador e colocar na Casa, em que Andar esse cuidador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6: Pensar na idade que tinha e colocar na casa,  em que Andar você estava naquela época.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Refletir, discutir, compartilhar, observar o sistema, se precisar usar as chaves.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Comando 7: Fazer a mesma coisa, só que considerando o hoje (pensando na relação hoje, mesmo que a pessoa não esteja mais no plano físico).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983" name="Google Shape;983;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6"/>
        <p:cNvGrpSpPr/>
        <p:nvPr/>
      </p:nvGrpSpPr>
      <p:grpSpPr>
        <a:xfrm>
          <a:off x="0" y="0"/>
          <a:ext cx="0" cy="0"/>
          <a:chOff x="0" y="0"/>
          <a:chExt cx="0" cy="0"/>
        </a:xfrm>
      </p:grpSpPr>
      <p:sp>
        <p:nvSpPr>
          <p:cNvPr id="987" name="Google Shape;987;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Aqui é sugerido fazer de uma relação atual e como está agora e como deseja no futuro.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Terminar praticando todos as Chaves.</a:t>
            </a:r>
            <a:endParaRPr>
              <a:latin typeface="Times New Roman"/>
              <a:ea typeface="Times New Roman"/>
              <a:cs typeface="Times New Roman"/>
              <a:sym typeface="Times New Roman"/>
            </a:endParaRPr>
          </a:p>
        </p:txBody>
      </p:sp>
      <p:sp>
        <p:nvSpPr>
          <p:cNvPr id="988" name="Google Shape;988;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1"/>
        <p:cNvGrpSpPr/>
        <p:nvPr/>
      </p:nvGrpSpPr>
      <p:grpSpPr>
        <a:xfrm>
          <a:off x="0" y="0"/>
          <a:ext cx="0" cy="0"/>
          <a:chOff x="0" y="0"/>
          <a:chExt cx="0" cy="0"/>
        </a:xfrm>
      </p:grpSpPr>
      <p:sp>
        <p:nvSpPr>
          <p:cNvPr id="992" name="Google Shape;992;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100">
                <a:latin typeface="Times New Roman"/>
                <a:ea typeface="Times New Roman"/>
                <a:cs typeface="Times New Roman"/>
                <a:sym typeface="Times New Roman"/>
              </a:rPr>
              <a:t>Talvez fechar o dia praticando as Chaves novamente.</a:t>
            </a:r>
            <a:endParaRPr sz="1100">
              <a:latin typeface="Times New Roman"/>
              <a:ea typeface="Times New Roman"/>
              <a:cs typeface="Times New Roman"/>
              <a:sym typeface="Times New Roman"/>
            </a:endParaRPr>
          </a:p>
        </p:txBody>
      </p:sp>
      <p:sp>
        <p:nvSpPr>
          <p:cNvPr id="994" name="Google Shape;994;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7"/>
        <p:cNvGrpSpPr/>
        <p:nvPr/>
      </p:nvGrpSpPr>
      <p:grpSpPr>
        <a:xfrm>
          <a:off x="0" y="0"/>
          <a:ext cx="0" cy="0"/>
          <a:chOff x="0" y="0"/>
          <a:chExt cx="0" cy="0"/>
        </a:xfrm>
      </p:grpSpPr>
      <p:sp>
        <p:nvSpPr>
          <p:cNvPr id="998" name="Google Shape;998;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Dê alguns minutos para que possam escrever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Dever de casa: Praticar as Chaves, mostrar que os exercícios estão atrás da Casa plastificada e pedir para observarem onde estão passando o tempo deles na Casa. Se perguntar em vários momentos do dia.</a:t>
            </a:r>
            <a:endParaRPr>
              <a:latin typeface="Times New Roman"/>
              <a:ea typeface="Times New Roman"/>
              <a:cs typeface="Times New Roman"/>
              <a:sym typeface="Times New Roman"/>
            </a:endParaRPr>
          </a:p>
        </p:txBody>
      </p:sp>
      <p:sp>
        <p:nvSpPr>
          <p:cNvPr id="1000" name="Google Shape;100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4"/>
        <p:cNvGrpSpPr/>
        <p:nvPr/>
      </p:nvGrpSpPr>
      <p:grpSpPr>
        <a:xfrm>
          <a:off x="0" y="0"/>
          <a:ext cx="0" cy="0"/>
          <a:chOff x="0" y="0"/>
          <a:chExt cx="0" cy="0"/>
        </a:xfrm>
      </p:grpSpPr>
      <p:sp>
        <p:nvSpPr>
          <p:cNvPr id="1005" name="Google Shape;1005;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43</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Solicitar esse resultado com o que preencheu no primeiro dia do workshop/treinamento.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1006" name="Google Shape;1006;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9"/>
        <p:cNvGrpSpPr/>
        <p:nvPr/>
      </p:nvGrpSpPr>
      <p:grpSpPr>
        <a:xfrm>
          <a:off x="0" y="0"/>
          <a:ext cx="0" cy="0"/>
          <a:chOff x="0" y="0"/>
          <a:chExt cx="0" cy="0"/>
        </a:xfrm>
      </p:grpSpPr>
      <p:sp>
        <p:nvSpPr>
          <p:cNvPr id="1010" name="Google Shape;1010;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43</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Solicitar esse resultado com o que preencheu no primeiro dia do workshop/treinamento. </a:t>
            </a:r>
            <a:endParaRPr>
              <a:latin typeface="Times New Roman"/>
              <a:ea typeface="Times New Roman"/>
              <a:cs typeface="Times New Roman"/>
              <a:sym typeface="Times New Roman"/>
            </a:endParaRPr>
          </a:p>
        </p:txBody>
      </p:sp>
      <p:sp>
        <p:nvSpPr>
          <p:cNvPr id="1011" name="Google Shape;1011;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14"/>
        <p:cNvGrpSpPr/>
        <p:nvPr/>
      </p:nvGrpSpPr>
      <p:grpSpPr>
        <a:xfrm>
          <a:off x="0" y="0"/>
          <a:ext cx="0" cy="0"/>
          <a:chOff x="0" y="0"/>
          <a:chExt cx="0" cy="0"/>
        </a:xfrm>
      </p:grpSpPr>
      <p:sp>
        <p:nvSpPr>
          <p:cNvPr id="1015" name="Google Shape;1015;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016" name="Google Shape;1016;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19"/>
        <p:cNvGrpSpPr/>
        <p:nvPr/>
      </p:nvGrpSpPr>
      <p:grpSpPr>
        <a:xfrm>
          <a:off x="0" y="0"/>
          <a:ext cx="0" cy="0"/>
          <a:chOff x="0" y="0"/>
          <a:chExt cx="0" cy="0"/>
        </a:xfrm>
      </p:grpSpPr>
      <p:sp>
        <p:nvSpPr>
          <p:cNvPr id="1020" name="Google Shape;1020;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Font typeface="Times New Roman"/>
              <a:buAutoNum type="arabicPeriod"/>
            </a:pPr>
            <a:r>
              <a:rPr lang="en-US">
                <a:latin typeface="Times New Roman"/>
                <a:ea typeface="Times New Roman"/>
                <a:cs typeface="Times New Roman"/>
                <a:sym typeface="Times New Roman"/>
              </a:rPr>
              <a:t>Fique a vontade para fazer uma dinâmica de fechamento. Geralmente, eu solicito que escolham uma palavra para representar o que levam dessa jornada e o que deixarão para o grupo. </a:t>
            </a: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AutoNum type="arabicPeriod"/>
            </a:pPr>
            <a:r>
              <a:rPr lang="en-US">
                <a:latin typeface="Times New Roman"/>
                <a:ea typeface="Times New Roman"/>
                <a:cs typeface="Times New Roman"/>
                <a:sym typeface="Times New Roman"/>
              </a:rPr>
              <a:t>Avisá-los que eles precisam fazer uma avaliação do workshop através do link que vocês passarem.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021" name="Google Shape;1021;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6"/>
        <p:cNvGrpSpPr/>
        <p:nvPr/>
      </p:nvGrpSpPr>
      <p:grpSpPr>
        <a:xfrm>
          <a:off x="0" y="0"/>
          <a:ext cx="0" cy="0"/>
          <a:chOff x="0" y="0"/>
          <a:chExt cx="0" cy="0"/>
        </a:xfrm>
      </p:grpSpPr>
      <p:sp>
        <p:nvSpPr>
          <p:cNvPr id="217" name="Google Shape;21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2</a:t>
            </a:fld>
            <a:endParaRPr sz="1300" b="0" i="0" u="none" strike="noStrike" cap="none">
              <a:solidFill>
                <a:srgbClr val="000000"/>
              </a:solidFill>
              <a:latin typeface="Arial"/>
              <a:ea typeface="Arial"/>
              <a:cs typeface="Arial"/>
              <a:sym typeface="Arial"/>
            </a:endParaRPr>
          </a:p>
        </p:txBody>
      </p:sp>
      <p:sp>
        <p:nvSpPr>
          <p:cNvPr id="95" name="Google Shape;95;p2: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6" name="Google Shape;96;p2: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Essa informação está no livro. Página 3</a:t>
            </a:r>
            <a:endParaRPr>
              <a:latin typeface="Times New Roman"/>
              <a:ea typeface="Times New Roman"/>
              <a:cs typeface="Times New Roman"/>
              <a:sym typeface="Times New Roman"/>
            </a:endParaRPr>
          </a:p>
        </p:txBody>
      </p:sp>
      <p:sp>
        <p:nvSpPr>
          <p:cNvPr id="97" name="Google Shape;97;p2: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3"/>
        <p:cNvGrpSpPr/>
        <p:nvPr/>
      </p:nvGrpSpPr>
      <p:grpSpPr>
        <a:xfrm>
          <a:off x="0" y="0"/>
          <a:ext cx="0" cy="0"/>
          <a:chOff x="0" y="0"/>
          <a:chExt cx="0" cy="0"/>
        </a:xfrm>
      </p:grpSpPr>
      <p:sp>
        <p:nvSpPr>
          <p:cNvPr id="224" name="Google Shape;2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0"/>
        <p:cNvGrpSpPr/>
        <p:nvPr/>
      </p:nvGrpSpPr>
      <p:grpSpPr>
        <a:xfrm>
          <a:off x="0" y="0"/>
          <a:ext cx="0" cy="0"/>
          <a:chOff x="0" y="0"/>
          <a:chExt cx="0" cy="0"/>
        </a:xfrm>
      </p:grpSpPr>
      <p:sp>
        <p:nvSpPr>
          <p:cNvPr id="231" name="Google Shape;23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7"/>
        <p:cNvGrpSpPr/>
        <p:nvPr/>
      </p:nvGrpSpPr>
      <p:grpSpPr>
        <a:xfrm>
          <a:off x="0" y="0"/>
          <a:ext cx="0" cy="0"/>
          <a:chOff x="0" y="0"/>
          <a:chExt cx="0" cy="0"/>
        </a:xfrm>
      </p:grpSpPr>
      <p:sp>
        <p:nvSpPr>
          <p:cNvPr id="238" name="Google Shape;2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Temos que aprender a acolher, escutar, expressar nossa vulnerabilidade para que possamos ter uma cultura diferente, consequentemente uma sociedade mais compassiva, segura, saudável. (Gabor Maté)</a:t>
            </a:r>
            <a:endParaRPr/>
          </a:p>
          <a:p>
            <a:pPr marL="0" lvl="0" indent="0" algn="l" rtl="0">
              <a:lnSpc>
                <a:spcPct val="100000"/>
              </a:lnSpc>
              <a:spcBef>
                <a:spcPts val="0"/>
              </a:spcBef>
              <a:spcAft>
                <a:spcPts val="0"/>
              </a:spcAft>
              <a:buSzPts val="1400"/>
              <a:buNone/>
            </a:pPr>
            <a:r>
              <a:rPr lang="en-US" b="1"/>
              <a:t>Corregulação - a capacidade de estar presente consigo mesmo enquanto estamos presentes com o outro.</a:t>
            </a:r>
            <a:endParaRPr b="1"/>
          </a:p>
        </p:txBody>
      </p:sp>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4"/>
        <p:cNvGrpSpPr/>
        <p:nvPr/>
      </p:nvGrpSpPr>
      <p:grpSpPr>
        <a:xfrm>
          <a:off x="0" y="0"/>
          <a:ext cx="0" cy="0"/>
          <a:chOff x="0" y="0"/>
          <a:chExt cx="0" cy="0"/>
        </a:xfrm>
      </p:grpSpPr>
      <p:sp>
        <p:nvSpPr>
          <p:cNvPr id="245" name="Google Shape;24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6</a:t>
            </a:r>
            <a:endParaRPr/>
          </a:p>
          <a:p>
            <a:pPr marL="0" lvl="0" indent="0" algn="l" rtl="0">
              <a:lnSpc>
                <a:spcPct val="100000"/>
              </a:lnSpc>
              <a:spcBef>
                <a:spcPts val="0"/>
              </a:spcBef>
              <a:spcAft>
                <a:spcPts val="0"/>
              </a:spcAft>
              <a:buClr>
                <a:schemeClr val="dk1"/>
              </a:buClr>
              <a:buSzPts val="1200"/>
              <a:buFont typeface="Calibri"/>
              <a:buNone/>
            </a:pPr>
            <a:r>
              <a:rPr lang="en-US"/>
              <a:t>Verificar as respostas e se têm alguma pergunta até este momento. </a:t>
            </a:r>
            <a:endParaRPr/>
          </a:p>
          <a:p>
            <a:pPr marL="0" lvl="0" indent="0" algn="l" rtl="0">
              <a:lnSpc>
                <a:spcPct val="100000"/>
              </a:lnSpc>
              <a:spcBef>
                <a:spcPts val="0"/>
              </a:spcBef>
              <a:spcAft>
                <a:spcPts val="0"/>
              </a:spcAft>
              <a:buClr>
                <a:schemeClr val="dk1"/>
              </a:buClr>
              <a:buSzPts val="1200"/>
              <a:buFont typeface="Calibri"/>
              <a:buNone/>
            </a:pPr>
            <a:r>
              <a:rPr lang="en-US"/>
              <a:t>Dependendo da pergunta, dê resposta curta, caso seja uma pergunta que você sabe que irão aprofundar mais tarde, ou num outro momento. </a:t>
            </a:r>
            <a:endParaRPr/>
          </a:p>
        </p:txBody>
      </p:sp>
      <p:sp>
        <p:nvSpPr>
          <p:cNvPr id="246" name="Google Shape;24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9"/>
        <p:cNvGrpSpPr/>
        <p:nvPr/>
      </p:nvGrpSpPr>
      <p:grpSpPr>
        <a:xfrm>
          <a:off x="0" y="0"/>
          <a:ext cx="0" cy="0"/>
          <a:chOff x="0" y="0"/>
          <a:chExt cx="0" cy="0"/>
        </a:xfrm>
      </p:grpSpPr>
      <p:sp>
        <p:nvSpPr>
          <p:cNvPr id="250" name="Google Shape;25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*Cultivando relacionamentos saudáveis consigo e com os outros.</a:t>
            </a:r>
            <a:endParaRPr/>
          </a:p>
          <a:p>
            <a:pPr marL="0" lvl="0" indent="0" algn="l" rtl="0">
              <a:lnSpc>
                <a:spcPct val="100000"/>
              </a:lnSpc>
              <a:spcBef>
                <a:spcPts val="0"/>
              </a:spcBef>
              <a:spcAft>
                <a:spcPts val="0"/>
              </a:spcAft>
              <a:buSzPts val="1400"/>
              <a:buNone/>
            </a:pPr>
            <a:endParaRPr/>
          </a:p>
        </p:txBody>
      </p:sp>
      <p:sp>
        <p:nvSpPr>
          <p:cNvPr id="251" name="Google Shape;25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25</a:t>
            </a:fld>
            <a:endParaRPr sz="1300" b="0" i="0" u="none" strike="noStrike" cap="none">
              <a:solidFill>
                <a:srgbClr val="000000"/>
              </a:solidFill>
              <a:latin typeface="Arial"/>
              <a:ea typeface="Arial"/>
              <a:cs typeface="Arial"/>
              <a:sym typeface="Arial"/>
            </a:endParaRPr>
          </a:p>
        </p:txBody>
      </p:sp>
      <p:sp>
        <p:nvSpPr>
          <p:cNvPr id="259" name="Google Shape;259;p25: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0" name="Google Shape;260;p25: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Fazer a pergunta a todos no grupo grande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 ou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os subdivida em grupos menores.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Solicite que formulem um conceito - e um membro compartilha com o grupo maior.</a:t>
            </a:r>
            <a:endParaRPr>
              <a:latin typeface="Times New Roman"/>
              <a:ea typeface="Times New Roman"/>
              <a:cs typeface="Times New Roman"/>
              <a:sym typeface="Times New Roman"/>
            </a:endParaRPr>
          </a:p>
          <a:p>
            <a:pPr marL="457200" lvl="0" indent="0" algn="l" rtl="0">
              <a:lnSpc>
                <a:spcPct val="100000"/>
              </a:lnSpc>
              <a:spcBef>
                <a:spcPts val="560"/>
              </a:spcBef>
              <a:spcAft>
                <a:spcPts val="0"/>
              </a:spcAft>
              <a:buClr>
                <a:schemeClr val="dk1"/>
              </a:buClr>
              <a:buSzPts val="1100"/>
              <a:buFont typeface="Arial"/>
              <a:buNone/>
            </a:pPr>
            <a:endParaRPr sz="1000">
              <a:latin typeface="Times New Roman"/>
              <a:ea typeface="Times New Roman"/>
              <a:cs typeface="Times New Roman"/>
              <a:sym typeface="Times New Roman"/>
            </a:endParaRPr>
          </a:p>
        </p:txBody>
      </p:sp>
      <p:sp>
        <p:nvSpPr>
          <p:cNvPr id="261" name="Google Shape;261;p25: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4"/>
        <p:cNvGrpSpPr/>
        <p:nvPr/>
      </p:nvGrpSpPr>
      <p:grpSpPr>
        <a:xfrm>
          <a:off x="0" y="0"/>
          <a:ext cx="0" cy="0"/>
          <a:chOff x="0" y="0"/>
          <a:chExt cx="0" cy="0"/>
        </a:xfrm>
      </p:grpSpPr>
      <p:sp>
        <p:nvSpPr>
          <p:cNvPr id="265" name="Google Shape;2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26</a:t>
            </a:fld>
            <a:endParaRPr sz="1300" b="0" i="0" u="none" strike="noStrike" cap="none">
              <a:solidFill>
                <a:srgbClr val="000000"/>
              </a:solidFill>
              <a:latin typeface="Arial"/>
              <a:ea typeface="Arial"/>
              <a:cs typeface="Arial"/>
              <a:sym typeface="Arial"/>
            </a:endParaRPr>
          </a:p>
        </p:txBody>
      </p:sp>
      <p:sp>
        <p:nvSpPr>
          <p:cNvPr id="266" name="Google Shape;266;p26: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7" name="Google Shape;267;p26: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Explicar cada parte. Depois pedir para que abram a página 7 para avaliarem suas capacidades.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*No final do workshop irão avaliar novamente(final do livro). Assim teremos um antes e um depois para comparar..</a:t>
            </a:r>
            <a:endParaRPr>
              <a:latin typeface="Times New Roman"/>
              <a:ea typeface="Times New Roman"/>
              <a:cs typeface="Times New Roman"/>
              <a:sym typeface="Times New Roman"/>
            </a:endParaRPr>
          </a:p>
        </p:txBody>
      </p:sp>
      <p:sp>
        <p:nvSpPr>
          <p:cNvPr id="268" name="Google Shape;268;p26: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7</a:t>
            </a:r>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6"/>
        <p:cNvGrpSpPr/>
        <p:nvPr/>
      </p:nvGrpSpPr>
      <p:grpSpPr>
        <a:xfrm>
          <a:off x="0" y="0"/>
          <a:ext cx="0" cy="0"/>
          <a:chOff x="0" y="0"/>
          <a:chExt cx="0" cy="0"/>
        </a:xfrm>
      </p:grpSpPr>
      <p:sp>
        <p:nvSpPr>
          <p:cNvPr id="277" name="Google Shape;27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28</a:t>
            </a:fld>
            <a:endParaRPr sz="1300" b="0" i="0" u="none" strike="noStrike" cap="none">
              <a:solidFill>
                <a:srgbClr val="000000"/>
              </a:solidFill>
              <a:latin typeface="Arial"/>
              <a:ea typeface="Arial"/>
              <a:cs typeface="Arial"/>
              <a:sym typeface="Arial"/>
            </a:endParaRPr>
          </a:p>
        </p:txBody>
      </p:sp>
      <p:sp>
        <p:nvSpPr>
          <p:cNvPr id="278" name="Google Shape;278;p28: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9" name="Google Shape;279;p28: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560"/>
              </a:spcBef>
              <a:spcAft>
                <a:spcPts val="0"/>
              </a:spcAft>
              <a:buClr>
                <a:srgbClr val="03414E"/>
              </a:buClr>
              <a:buSzPts val="2800"/>
              <a:buFont typeface="Arial"/>
              <a:buNone/>
            </a:pPr>
            <a:r>
              <a:rPr lang="en-US">
                <a:latin typeface="Times New Roman"/>
                <a:ea typeface="Times New Roman"/>
                <a:cs typeface="Times New Roman"/>
                <a:sym typeface="Times New Roman"/>
              </a:rPr>
              <a:t>Página 7 - </a:t>
            </a:r>
            <a:r>
              <a:rPr lang="en-US"/>
              <a:t>Esse é um exercício para ativarmos o poder da intenção.</a:t>
            </a:r>
            <a:endParaRPr>
              <a:latin typeface="Times New Roman"/>
              <a:ea typeface="Times New Roman"/>
              <a:cs typeface="Times New Roman"/>
              <a:sym typeface="Times New Roman"/>
            </a:endParaRPr>
          </a:p>
        </p:txBody>
      </p:sp>
      <p:sp>
        <p:nvSpPr>
          <p:cNvPr id="280" name="Google Shape;280;p28: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3"/>
        <p:cNvGrpSpPr/>
        <p:nvPr/>
      </p:nvGrpSpPr>
      <p:grpSpPr>
        <a:xfrm>
          <a:off x="0" y="0"/>
          <a:ext cx="0" cy="0"/>
          <a:chOff x="0" y="0"/>
          <a:chExt cx="0" cy="0"/>
        </a:xfrm>
      </p:grpSpPr>
      <p:sp>
        <p:nvSpPr>
          <p:cNvPr id="284" name="Google Shape;28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7</a:t>
            </a:r>
            <a:endParaRPr/>
          </a:p>
          <a:p>
            <a:pPr marL="0" lvl="0" indent="0" algn="l" rtl="0">
              <a:lnSpc>
                <a:spcPct val="100000"/>
              </a:lnSpc>
              <a:spcBef>
                <a:spcPts val="0"/>
              </a:spcBef>
              <a:spcAft>
                <a:spcPts val="0"/>
              </a:spcAft>
              <a:buClr>
                <a:schemeClr val="dk1"/>
              </a:buClr>
              <a:buSzPts val="1200"/>
              <a:buFont typeface="Calibri"/>
              <a:buNone/>
            </a:pPr>
            <a:r>
              <a:rPr lang="en-US"/>
              <a:t>Esse é um exercício para ativarmos o poder da intenção. É uma oportunidade de direcionar nossas células neuronais na direção que desejamos.  É um compromisso com eles mesmos. </a:t>
            </a:r>
            <a:endParaRPr/>
          </a:p>
          <a:p>
            <a:pPr marL="0" lvl="0" indent="0" algn="l" rtl="0">
              <a:lnSpc>
                <a:spcPct val="100000"/>
              </a:lnSpc>
              <a:spcBef>
                <a:spcPts val="0"/>
              </a:spcBef>
              <a:spcAft>
                <a:spcPts val="0"/>
              </a:spcAft>
              <a:buClr>
                <a:schemeClr val="dk1"/>
              </a:buClr>
              <a:buSzPts val="1200"/>
              <a:buFont typeface="Calibri"/>
              <a:buNone/>
            </a:pPr>
            <a:endParaRPr sz="200">
              <a:solidFill>
                <a:srgbClr val="FF0000"/>
              </a:solidFill>
            </a:endParaRPr>
          </a:p>
          <a:p>
            <a:pPr marL="0" lvl="0" indent="0" algn="ctr" rtl="0">
              <a:lnSpc>
                <a:spcPct val="100000"/>
              </a:lnSpc>
              <a:spcBef>
                <a:spcPts val="0"/>
              </a:spcBef>
              <a:spcAft>
                <a:spcPts val="0"/>
              </a:spcAft>
              <a:buClr>
                <a:schemeClr val="dk1"/>
              </a:buClr>
              <a:buSzPts val="1100"/>
              <a:buFont typeface="Arial"/>
              <a:buNone/>
            </a:pPr>
            <a:r>
              <a:rPr lang="en-US" sz="1100" i="1">
                <a:solidFill>
                  <a:srgbClr val="008000"/>
                </a:solidFill>
                <a:latin typeface="Arial"/>
                <a:ea typeface="Arial"/>
                <a:cs typeface="Arial"/>
                <a:sym typeface="Arial"/>
              </a:rPr>
              <a:t>"Nossas mentes e corpos estão profundamente conectados; cada pensamento que experimentamos tem um efeito celular direto em nossos corpos. No exato momento em que definimos uma intenção, as vias de comunicação entre nossa mente, cérebro e corpo são ativadas. De acordo com o Dr. Bruce Lipton, quando definimos intenções “as crenças que mantemos em nossas mentes são convertidas em campos eletromagnéticos pelas células nervosas e o cérebro 'transmite' essas informações para todas as células de nosso corpo. As células respondem às informações nesses campos de energia e as usam para controlar seu comportamento e atividade genética. ”(2) Em resumo, se definirmos intenções positivas, todas as células em nosso corpo se comportarão em alinhamento com a intenção que acabamos de definir e vibrar na mesma frequência positiva. Ao contrário, se estamos propensos a pensamentos negativos e falhamos em definir intenções positivas em nossas vidas, nossas células responderão preparando-se para luta ou fuga.</a:t>
            </a:r>
            <a:endParaRPr sz="1100" i="1">
              <a:solidFill>
                <a:srgbClr val="008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US" sz="1100" i="1">
                <a:solidFill>
                  <a:srgbClr val="008000"/>
                </a:solidFill>
                <a:latin typeface="Arial"/>
                <a:ea typeface="Arial"/>
                <a:cs typeface="Arial"/>
                <a:sym typeface="Arial"/>
              </a:rPr>
              <a:t>O Dr. Lipton explica que “células, tecidos e órgãos do corpo não questionam as informações sentidas pelo sistema nervoso. Em vez disso, eles respondem com igual fervor a percepções precisas que afirmam a vida e a percepções equivocadas autodestrutivas”. (3) Isso demonstra quão vital é o papel do pensamento em decidir o destino da saúde e funcionalidade de nosso corpo. Portanto, é evidente que a intenção e a crença têm o poder final de agir como um filtro entre o ambiente real e nossa própria biologia. Ao adotar a mentalidade do copo meio cheio, temos a capacidade de controlar o comportamento de nossa célula de uma forma que aprimora nossa biologia."</a:t>
            </a:r>
            <a:endParaRPr sz="1100" i="1">
              <a:solidFill>
                <a:srgbClr val="008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990"/>
              <a:buFont typeface="Arial"/>
              <a:buNone/>
            </a:pPr>
            <a:r>
              <a:rPr lang="en-US" sz="1080">
                <a:latin typeface="Arial"/>
                <a:ea typeface="Arial"/>
                <a:cs typeface="Arial"/>
                <a:sym typeface="Arial"/>
              </a:rPr>
              <a:t>https://www.balance-festival.com/Journal/February-2019/The-Powerful-Science-Behind-Setting-Intentions</a:t>
            </a:r>
            <a:endParaRPr/>
          </a:p>
        </p:txBody>
      </p:sp>
      <p:sp>
        <p:nvSpPr>
          <p:cNvPr id="285" name="Google Shape;28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3</a:t>
            </a:fld>
            <a:endParaRPr sz="1300" b="0" i="0" u="none" strike="noStrike" cap="none">
              <a:solidFill>
                <a:srgbClr val="000000"/>
              </a:solidFill>
              <a:latin typeface="Arial"/>
              <a:ea typeface="Arial"/>
              <a:cs typeface="Arial"/>
              <a:sym typeface="Arial"/>
            </a:endParaRPr>
          </a:p>
        </p:txBody>
      </p:sp>
      <p:sp>
        <p:nvSpPr>
          <p:cNvPr id="102" name="Google Shape;102;p3: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103" name="Google Shape;103;p3: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8"/>
        <p:cNvGrpSpPr/>
        <p:nvPr/>
      </p:nvGrpSpPr>
      <p:grpSpPr>
        <a:xfrm>
          <a:off x="0" y="0"/>
          <a:ext cx="0" cy="0"/>
          <a:chOff x="0" y="0"/>
          <a:chExt cx="0" cy="0"/>
        </a:xfrm>
      </p:grpSpPr>
      <p:sp>
        <p:nvSpPr>
          <p:cNvPr id="289" name="Google Shape;2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30</a:t>
            </a:fld>
            <a:endParaRPr sz="1300" b="0" i="0" u="none" strike="noStrike" cap="none">
              <a:solidFill>
                <a:srgbClr val="000000"/>
              </a:solidFill>
              <a:latin typeface="Arial"/>
              <a:ea typeface="Arial"/>
              <a:cs typeface="Arial"/>
              <a:sym typeface="Arial"/>
            </a:endParaRPr>
          </a:p>
        </p:txBody>
      </p:sp>
      <p:sp>
        <p:nvSpPr>
          <p:cNvPr id="290" name="Google Shape;290;p30: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1" name="Google Shape;291;p30: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Ler este slide e pedir para que abram a página 8.</a:t>
            </a:r>
            <a:endParaRPr>
              <a:latin typeface="Times New Roman"/>
              <a:ea typeface="Times New Roman"/>
              <a:cs typeface="Times New Roman"/>
              <a:sym typeface="Times New Roman"/>
            </a:endParaRPr>
          </a:p>
        </p:txBody>
      </p:sp>
      <p:sp>
        <p:nvSpPr>
          <p:cNvPr id="292" name="Google Shape;292;p30: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Google Shape;2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8</a:t>
            </a:r>
            <a:endParaRPr/>
          </a:p>
          <a:p>
            <a:pPr marL="0" lvl="0" indent="0" algn="l" rtl="0">
              <a:lnSpc>
                <a:spcPct val="100000"/>
              </a:lnSpc>
              <a:spcBef>
                <a:spcPts val="0"/>
              </a:spcBef>
              <a:spcAft>
                <a:spcPts val="0"/>
              </a:spcAft>
              <a:buClr>
                <a:schemeClr val="dk1"/>
              </a:buClr>
              <a:buSzPts val="1200"/>
              <a:buFont typeface="Calibri"/>
              <a:buNone/>
            </a:pPr>
            <a:r>
              <a:rPr lang="en-US"/>
              <a:t>Dar alguns minutos para que possam responder de forma escrita no grupão, sem compartilhar, ou que respondam em pares ou grupos menores. </a:t>
            </a:r>
            <a:endParaRPr/>
          </a:p>
        </p:txBody>
      </p:sp>
      <p:sp>
        <p:nvSpPr>
          <p:cNvPr id="297" name="Google Shape;2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0"/>
        <p:cNvGrpSpPr/>
        <p:nvPr/>
      </p:nvGrpSpPr>
      <p:grpSpPr>
        <a:xfrm>
          <a:off x="0" y="0"/>
          <a:ext cx="0" cy="0"/>
          <a:chOff x="0" y="0"/>
          <a:chExt cx="0" cy="0"/>
        </a:xfrm>
      </p:grpSpPr>
      <p:sp>
        <p:nvSpPr>
          <p:cNvPr id="301" name="Google Shape;30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8</a:t>
            </a:r>
            <a:endParaRPr/>
          </a:p>
          <a:p>
            <a:pPr marL="0" lvl="0" indent="0" algn="l" rtl="0">
              <a:lnSpc>
                <a:spcPct val="100000"/>
              </a:lnSpc>
              <a:spcBef>
                <a:spcPts val="0"/>
              </a:spcBef>
              <a:spcAft>
                <a:spcPts val="0"/>
              </a:spcAft>
              <a:buClr>
                <a:schemeClr val="dk1"/>
              </a:buClr>
              <a:buSzPts val="1200"/>
              <a:buFont typeface="Calibri"/>
              <a:buNone/>
            </a:pPr>
            <a:r>
              <a:rPr lang="en-US"/>
              <a:t>Verificação das respostas.</a:t>
            </a:r>
            <a:endParaRPr/>
          </a:p>
        </p:txBody>
      </p:sp>
      <p:sp>
        <p:nvSpPr>
          <p:cNvPr id="302" name="Google Shape;30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5"/>
        <p:cNvGrpSpPr/>
        <p:nvPr/>
      </p:nvGrpSpPr>
      <p:grpSpPr>
        <a:xfrm>
          <a:off x="0" y="0"/>
          <a:ext cx="0" cy="0"/>
          <a:chOff x="0" y="0"/>
          <a:chExt cx="0" cy="0"/>
        </a:xfrm>
      </p:grpSpPr>
      <p:sp>
        <p:nvSpPr>
          <p:cNvPr id="306" name="Google Shape;30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Explicar que vão experimentar todas as Chaves juntas e pedir para observar quais as Chaves que o seu sistema mais gosta e registrar na tabela no Livro (Pág. 8) . Leia como está no Exercício da Chaves e fale que vai pular a chave MENTE ou se vc achar conveniente sugira um pensamento comum (ex: Eu estou ok aqui e agora” e deixe-os livres para usar - não queremos ficar "estagnados" nessa Chave).</a:t>
            </a:r>
            <a:endParaRPr>
              <a:latin typeface="Times New Roman"/>
              <a:ea typeface="Times New Roman"/>
              <a:cs typeface="Times New Roman"/>
              <a:sym typeface="Times New Roman"/>
            </a:endParaRPr>
          </a:p>
        </p:txBody>
      </p:sp>
      <p:sp>
        <p:nvSpPr>
          <p:cNvPr id="308" name="Google Shape;30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1"/>
        <p:cNvGrpSpPr/>
        <p:nvPr/>
      </p:nvGrpSpPr>
      <p:grpSpPr>
        <a:xfrm>
          <a:off x="0" y="0"/>
          <a:ext cx="0" cy="0"/>
          <a:chOff x="0" y="0"/>
          <a:chExt cx="0" cy="0"/>
        </a:xfrm>
      </p:grpSpPr>
      <p:sp>
        <p:nvSpPr>
          <p:cNvPr id="312" name="Google Shape;3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8</a:t>
            </a:r>
            <a:endParaRPr/>
          </a:p>
          <a:p>
            <a:pPr marL="0" lvl="0" indent="0" algn="l" rtl="0">
              <a:lnSpc>
                <a:spcPct val="100000"/>
              </a:lnSpc>
              <a:spcBef>
                <a:spcPts val="0"/>
              </a:spcBef>
              <a:spcAft>
                <a:spcPts val="0"/>
              </a:spcAft>
              <a:buSzPts val="1400"/>
              <a:buNone/>
            </a:pPr>
            <a:r>
              <a:rPr lang="en-US"/>
              <a:t>Dê alguns minutos para que possam escrever.</a:t>
            </a:r>
            <a:endParaRPr/>
          </a:p>
        </p:txBody>
      </p:sp>
      <p:sp>
        <p:nvSpPr>
          <p:cNvPr id="314" name="Google Shape;31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8"/>
        <p:cNvGrpSpPr/>
        <p:nvPr/>
      </p:nvGrpSpPr>
      <p:grpSpPr>
        <a:xfrm>
          <a:off x="0" y="0"/>
          <a:ext cx="0" cy="0"/>
          <a:chOff x="0" y="0"/>
          <a:chExt cx="0" cy="0"/>
        </a:xfrm>
      </p:grpSpPr>
      <p:sp>
        <p:nvSpPr>
          <p:cNvPr id="319" name="Google Shape;31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8</a:t>
            </a:r>
            <a:endParaRPr/>
          </a:p>
          <a:p>
            <a:pPr marL="0" lvl="0" indent="0" algn="l" rtl="0">
              <a:lnSpc>
                <a:spcPct val="100000"/>
              </a:lnSpc>
              <a:spcBef>
                <a:spcPts val="0"/>
              </a:spcBef>
              <a:spcAft>
                <a:spcPts val="0"/>
              </a:spcAft>
              <a:buSzPts val="1400"/>
              <a:buNone/>
            </a:pPr>
            <a:r>
              <a:rPr lang="en-US"/>
              <a:t>Este é só modelo. </a:t>
            </a:r>
            <a:endParaRPr/>
          </a:p>
          <a:p>
            <a:pPr marL="0" lvl="0" indent="0" algn="l" rtl="0">
              <a:lnSpc>
                <a:spcPct val="100000"/>
              </a:lnSpc>
              <a:spcBef>
                <a:spcPts val="0"/>
              </a:spcBef>
              <a:spcAft>
                <a:spcPts val="0"/>
              </a:spcAft>
              <a:buSzPts val="1400"/>
              <a:buNone/>
            </a:pPr>
            <a:r>
              <a:rPr lang="en-US"/>
              <a:t>Estimule um compartilhar de experiência, assim você já terá uma noção de como os sistemas deles responde as CHAVES. Que eles possam refletir e compartilhar quais foram as CHAVES que mais regulam o cérebro deles , se teve alguma que desregulou?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*Oportunidade para o Facilitador(a) conhecer os cérebros/sistemas dos membros do grupo.</a:t>
            </a:r>
            <a:endParaRPr/>
          </a:p>
        </p:txBody>
      </p:sp>
      <p:sp>
        <p:nvSpPr>
          <p:cNvPr id="321" name="Google Shape;32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5"/>
        <p:cNvGrpSpPr/>
        <p:nvPr/>
      </p:nvGrpSpPr>
      <p:grpSpPr>
        <a:xfrm>
          <a:off x="0" y="0"/>
          <a:ext cx="0" cy="0"/>
          <a:chOff x="0" y="0"/>
          <a:chExt cx="0" cy="0"/>
        </a:xfrm>
      </p:grpSpPr>
      <p:sp>
        <p:nvSpPr>
          <p:cNvPr id="326" name="Google Shape;3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Esse slide é apenas para o Facilitador entender que aqui caberia uma pausa.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Este slide está como invisível para a apresentaç</a:t>
            </a:r>
            <a:r>
              <a:rPr lang="en-US"/>
              <a:t>ão. </a:t>
            </a:r>
            <a:endParaRPr>
              <a:latin typeface="Times New Roman"/>
              <a:ea typeface="Times New Roman"/>
              <a:cs typeface="Times New Roman"/>
              <a:sym typeface="Times New Roman"/>
            </a:endParaRPr>
          </a:p>
        </p:txBody>
      </p:sp>
      <p:sp>
        <p:nvSpPr>
          <p:cNvPr id="327" name="Google Shape;32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0"/>
        <p:cNvGrpSpPr/>
        <p:nvPr/>
      </p:nvGrpSpPr>
      <p:grpSpPr>
        <a:xfrm>
          <a:off x="0" y="0"/>
          <a:ext cx="0" cy="0"/>
          <a:chOff x="0" y="0"/>
          <a:chExt cx="0" cy="0"/>
        </a:xfrm>
      </p:grpSpPr>
      <p:sp>
        <p:nvSpPr>
          <p:cNvPr id="331" name="Google Shape;3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Vamos conhecer a Casa do MATES?</a:t>
            </a:r>
            <a:endParaRPr/>
          </a:p>
          <a:p>
            <a:pPr marL="0" lvl="0" indent="0" algn="l" rtl="0">
              <a:lnSpc>
                <a:spcPct val="100000"/>
              </a:lnSpc>
              <a:spcBef>
                <a:spcPts val="0"/>
              </a:spcBef>
              <a:spcAft>
                <a:spcPts val="0"/>
              </a:spcAft>
              <a:buSzPts val="1400"/>
              <a:buNone/>
            </a:pPr>
            <a:endParaRPr/>
          </a:p>
        </p:txBody>
      </p:sp>
      <p:sp>
        <p:nvSpPr>
          <p:cNvPr id="332" name="Google Shape;33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6"/>
        <p:cNvGrpSpPr/>
        <p:nvPr/>
      </p:nvGrpSpPr>
      <p:grpSpPr>
        <a:xfrm>
          <a:off x="0" y="0"/>
          <a:ext cx="0" cy="0"/>
          <a:chOff x="0" y="0"/>
          <a:chExt cx="0" cy="0"/>
        </a:xfrm>
      </p:grpSpPr>
      <p:sp>
        <p:nvSpPr>
          <p:cNvPr id="337" name="Google Shape;33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Curta explicação sobre o cérebro: é um órgão complexo. Deixar claro que essa é uma das primeiras teorias sobre o cérebro que </a:t>
            </a:r>
            <a:r>
              <a:rPr lang="en-US">
                <a:highlight>
                  <a:srgbClr val="FFFFFF"/>
                </a:highlight>
                <a:latin typeface="Times New Roman"/>
                <a:ea typeface="Times New Roman"/>
                <a:cs typeface="Times New Roman"/>
                <a:sym typeface="Times New Roman"/>
              </a:rPr>
              <a:t>é a Teoria do Cérebro Trino. Foi desenvolvida nos anos 1970 pelo neurocientista Paul D. MacLean e apresentada em 1990 no seu livro “The Triune Brain in Evolution: Role in Paleocerebral Functions”.</a:t>
            </a:r>
            <a:endParaRPr>
              <a:highlight>
                <a:srgbClr val="FFFFFF"/>
              </a:highlight>
              <a:latin typeface="Times New Roman"/>
              <a:ea typeface="Times New Roman"/>
              <a:cs typeface="Times New Roman"/>
              <a:sym typeface="Times New Roman"/>
            </a:endParaRPr>
          </a:p>
          <a:p>
            <a:pPr marL="0" lvl="0" indent="0" algn="just" rtl="0">
              <a:lnSpc>
                <a:spcPct val="115000"/>
              </a:lnSpc>
              <a:spcBef>
                <a:spcPts val="0"/>
              </a:spcBef>
              <a:spcAft>
                <a:spcPts val="0"/>
              </a:spcAft>
              <a:buSzPts val="1100"/>
              <a:buNone/>
            </a:pPr>
            <a:r>
              <a:rPr lang="en-US">
                <a:highlight>
                  <a:srgbClr val="FFFFFF"/>
                </a:highlight>
                <a:latin typeface="Times New Roman"/>
                <a:ea typeface="Times New Roman"/>
                <a:cs typeface="Times New Roman"/>
                <a:sym typeface="Times New Roman"/>
              </a:rPr>
              <a:t>MacLean argumenta a hipótese de que nós, humanos e primatas, temos o cérebro dividido em 3 unidades funcionais distintas. Isso é só uma metáfora, até hoje estamos tentando entender como o cérebro funciona e temos muito o que aprender. Mas há algumas metáforas que nos ajudam a nos conhecer melhor e nos oferece senso de possibilidade de mudança e melhora. A Casa do MATES é uma delas. Vamos oferecer outra metáfora para que você possa entender com nossa cérebro funciona.</a:t>
            </a:r>
            <a:endParaRPr>
              <a:latin typeface="Times New Roman"/>
              <a:ea typeface="Times New Roman"/>
              <a:cs typeface="Times New Roman"/>
              <a:sym typeface="Times New Roman"/>
            </a:endParaRPr>
          </a:p>
          <a:p>
            <a:pPr marL="0" lvl="0" indent="0" algn="l" rtl="0">
              <a:lnSpc>
                <a:spcPct val="100000"/>
              </a:lnSpc>
              <a:spcBef>
                <a:spcPts val="1800"/>
              </a:spcBef>
              <a:spcAft>
                <a:spcPts val="0"/>
              </a:spcAft>
              <a:buSzPts val="1400"/>
              <a:buNone/>
            </a:pPr>
            <a:r>
              <a:rPr lang="en-US">
                <a:latin typeface="Times New Roman"/>
                <a:ea typeface="Times New Roman"/>
                <a:cs typeface="Times New Roman"/>
                <a:sym typeface="Times New Roman"/>
              </a:rPr>
              <a:t>E estresse (Selye) não é um sentimento/ não é subjetivo. É um conjunto de eventos fisiológicos no corpo, que envolve cérebro, hormônios, sistema imunológico e outros órgãos. O impacto fisiológico nas emoções ainda é pouco entendido, temos muitas teorias e hipóteses e o MATES é um método que traz efeito no processo de autoconhecimento e autorregulação das nossas emoções e nossa fisiologia.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Não entrar em discussões profundas, é apenas uma introdução para começarmos a entender como o cérebro funciona.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i="1">
                <a:latin typeface="Times New Roman"/>
                <a:ea typeface="Times New Roman"/>
                <a:cs typeface="Times New Roman"/>
                <a:sym typeface="Times New Roman"/>
              </a:rPr>
              <a:t>Para o Facilitador: Livro de Gabor Maté - When the body says no. </a:t>
            </a:r>
            <a:endParaRPr i="1">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i="1">
                <a:latin typeface="Times New Roman"/>
                <a:ea typeface="Times New Roman"/>
                <a:cs typeface="Times New Roman"/>
                <a:sym typeface="Times New Roman"/>
              </a:rPr>
              <a:t>Curso de Damir Del Monte.</a:t>
            </a:r>
            <a:endParaRPr>
              <a:latin typeface="Times New Roman"/>
              <a:ea typeface="Times New Roman"/>
              <a:cs typeface="Times New Roman"/>
              <a:sym typeface="Times New Roman"/>
            </a:endParaRPr>
          </a:p>
        </p:txBody>
      </p:sp>
      <p:sp>
        <p:nvSpPr>
          <p:cNvPr id="339" name="Google Shape;3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2"/>
        <p:cNvGrpSpPr/>
        <p:nvPr/>
      </p:nvGrpSpPr>
      <p:grpSpPr>
        <a:xfrm>
          <a:off x="0" y="0"/>
          <a:ext cx="0" cy="0"/>
          <a:chOff x="0" y="0"/>
          <a:chExt cx="0" cy="0"/>
        </a:xfrm>
      </p:grpSpPr>
      <p:sp>
        <p:nvSpPr>
          <p:cNvPr id="343" name="Google Shape;34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9</a:t>
            </a:r>
            <a:endParaRPr/>
          </a:p>
          <a:p>
            <a:pPr marL="0" lvl="0" indent="0" algn="l" rtl="0">
              <a:lnSpc>
                <a:spcPct val="100000"/>
              </a:lnSpc>
              <a:spcBef>
                <a:spcPts val="0"/>
              </a:spcBef>
              <a:spcAft>
                <a:spcPts val="0"/>
              </a:spcAft>
              <a:buClr>
                <a:schemeClr val="dk1"/>
              </a:buClr>
              <a:buSzPts val="1200"/>
              <a:buFont typeface="Calibri"/>
              <a:buNone/>
            </a:pPr>
            <a:r>
              <a:rPr lang="en-US"/>
              <a:t>Mostrar as casas no final do livro e sugerir que recortarem, se quiserem, páginas 39 e 41.</a:t>
            </a:r>
            <a:endParaRPr/>
          </a:p>
        </p:txBody>
      </p:sp>
      <p:sp>
        <p:nvSpPr>
          <p:cNvPr id="344" name="Google Shape;34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4</a:t>
            </a:fld>
            <a:endParaRPr sz="1300" b="0" i="0" u="none" strike="noStrike" cap="none">
              <a:solidFill>
                <a:srgbClr val="000000"/>
              </a:solidFill>
              <a:latin typeface="Arial"/>
              <a:ea typeface="Arial"/>
              <a:cs typeface="Arial"/>
              <a:sym typeface="Arial"/>
            </a:endParaRPr>
          </a:p>
        </p:txBody>
      </p:sp>
      <p:sp>
        <p:nvSpPr>
          <p:cNvPr id="108" name="Google Shape;108;p4: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Coloque seu nome, foto e qualificação se quiser</a:t>
            </a:r>
            <a:endParaRPr>
              <a:latin typeface="Times New Roman"/>
              <a:ea typeface="Times New Roman"/>
              <a:cs typeface="Times New Roman"/>
              <a:sym typeface="Times New Roman"/>
            </a:endParaRPr>
          </a:p>
        </p:txBody>
      </p:sp>
      <p:sp>
        <p:nvSpPr>
          <p:cNvPr id="109" name="Google Shape;109;p4: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7"/>
        <p:cNvGrpSpPr/>
        <p:nvPr/>
      </p:nvGrpSpPr>
      <p:grpSpPr>
        <a:xfrm>
          <a:off x="0" y="0"/>
          <a:ext cx="0" cy="0"/>
          <a:chOff x="0" y="0"/>
          <a:chExt cx="0" cy="0"/>
        </a:xfrm>
      </p:grpSpPr>
      <p:sp>
        <p:nvSpPr>
          <p:cNvPr id="348" name="Google Shape;34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10</a:t>
            </a:r>
            <a:endParaRPr/>
          </a:p>
        </p:txBody>
      </p:sp>
      <p:sp>
        <p:nvSpPr>
          <p:cNvPr id="349" name="Google Shape;34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2"/>
        <p:cNvGrpSpPr/>
        <p:nvPr/>
      </p:nvGrpSpPr>
      <p:grpSpPr>
        <a:xfrm>
          <a:off x="0" y="0"/>
          <a:ext cx="0" cy="0"/>
          <a:chOff x="0" y="0"/>
          <a:chExt cx="0" cy="0"/>
        </a:xfrm>
      </p:grpSpPr>
      <p:sp>
        <p:nvSpPr>
          <p:cNvPr id="353" name="Google Shape;35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10</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Estimular o diálogo: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Pode repetir o vídeo se necessário.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Em que lugar da casa você passa mais tempo no seu dia a dia? Quando você se estressa, para qual andar seu cérebro tende a visitar? Conhece pessoas que vivem no andar de cima? E no andar de baixo?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Pergunte se eles têm alguma pergunta.</a:t>
            </a:r>
            <a:endParaRPr>
              <a:latin typeface="Times New Roman"/>
              <a:ea typeface="Times New Roman"/>
              <a:cs typeface="Times New Roman"/>
              <a:sym typeface="Times New Roman"/>
            </a:endParaRPr>
          </a:p>
        </p:txBody>
      </p:sp>
      <p:sp>
        <p:nvSpPr>
          <p:cNvPr id="355" name="Google Shape;35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9"/>
        <p:cNvGrpSpPr/>
        <p:nvPr/>
      </p:nvGrpSpPr>
      <p:grpSpPr>
        <a:xfrm>
          <a:off x="0" y="0"/>
          <a:ext cx="0" cy="0"/>
          <a:chOff x="0" y="0"/>
          <a:chExt cx="0" cy="0"/>
        </a:xfrm>
      </p:grpSpPr>
      <p:sp>
        <p:nvSpPr>
          <p:cNvPr id="360" name="Google Shape;36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Vídeos da Casa regulada e desregulada usamos a versão da Casa MATES infantil.</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Após o grupo entender o conceito da casa com a versão da casa infantil, o facilitador \deverá mostrar a versão da Casa MATES adulto. Página 10</a:t>
            </a:r>
            <a:endParaRPr>
              <a:latin typeface="Times New Roman"/>
              <a:ea typeface="Times New Roman"/>
              <a:cs typeface="Times New Roman"/>
              <a:sym typeface="Times New Roman"/>
            </a:endParaRPr>
          </a:p>
        </p:txBody>
      </p:sp>
      <p:sp>
        <p:nvSpPr>
          <p:cNvPr id="362" name="Google Shape;36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6"/>
        <p:cNvGrpSpPr/>
        <p:nvPr/>
      </p:nvGrpSpPr>
      <p:grpSpPr>
        <a:xfrm>
          <a:off x="0" y="0"/>
          <a:ext cx="0" cy="0"/>
          <a:chOff x="0" y="0"/>
          <a:chExt cx="0" cy="0"/>
        </a:xfrm>
      </p:grpSpPr>
      <p:sp>
        <p:nvSpPr>
          <p:cNvPr id="367" name="Google Shape;36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Explicar que o arquivo e o baú têm o mesmo significado na Casa. Eles podem escolher a Casa MATES que mais se identificam.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Solicite que assim que escolherem a Casa que mais se identifica, eles terão um minuto para olhar todos os detalhes da casa, e memorizar cada parte dela. </a:t>
            </a:r>
            <a:endParaRPr>
              <a:latin typeface="Times New Roman"/>
              <a:ea typeface="Times New Roman"/>
              <a:cs typeface="Times New Roman"/>
              <a:sym typeface="Times New Roman"/>
            </a:endParaRPr>
          </a:p>
        </p:txBody>
      </p:sp>
      <p:sp>
        <p:nvSpPr>
          <p:cNvPr id="369" name="Google Shape;36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2"/>
        <p:cNvGrpSpPr/>
        <p:nvPr/>
      </p:nvGrpSpPr>
      <p:grpSpPr>
        <a:xfrm>
          <a:off x="0" y="0"/>
          <a:ext cx="0" cy="0"/>
          <a:chOff x="0" y="0"/>
          <a:chExt cx="0" cy="0"/>
        </a:xfrm>
      </p:grpSpPr>
      <p:sp>
        <p:nvSpPr>
          <p:cNvPr id="373" name="Google Shape;37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Explicar o jogo. Eles vão preencher a Casa e depois vamos conferir juntos. </a:t>
            </a:r>
            <a:endParaRPr/>
          </a:p>
        </p:txBody>
      </p:sp>
      <p:sp>
        <p:nvSpPr>
          <p:cNvPr id="374" name="Google Shape;37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8"/>
        <p:cNvGrpSpPr/>
        <p:nvPr/>
      </p:nvGrpSpPr>
      <p:grpSpPr>
        <a:xfrm>
          <a:off x="0" y="0"/>
          <a:ext cx="0" cy="0"/>
          <a:chOff x="0" y="0"/>
          <a:chExt cx="0" cy="0"/>
        </a:xfrm>
      </p:grpSpPr>
      <p:sp>
        <p:nvSpPr>
          <p:cNvPr id="379" name="Google Shape;37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11</a:t>
            </a:r>
            <a:endParaRPr/>
          </a:p>
        </p:txBody>
      </p:sp>
      <p:sp>
        <p:nvSpPr>
          <p:cNvPr id="380" name="Google Shape;38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3"/>
        <p:cNvGrpSpPr/>
        <p:nvPr/>
      </p:nvGrpSpPr>
      <p:grpSpPr>
        <a:xfrm>
          <a:off x="0" y="0"/>
          <a:ext cx="0" cy="0"/>
          <a:chOff x="0" y="0"/>
          <a:chExt cx="0" cy="0"/>
        </a:xfrm>
      </p:grpSpPr>
      <p:sp>
        <p:nvSpPr>
          <p:cNvPr id="384" name="Google Shape;384;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9"/>
        <p:cNvGrpSpPr/>
        <p:nvPr/>
      </p:nvGrpSpPr>
      <p:grpSpPr>
        <a:xfrm>
          <a:off x="0" y="0"/>
          <a:ext cx="0" cy="0"/>
          <a:chOff x="0" y="0"/>
          <a:chExt cx="0" cy="0"/>
        </a:xfrm>
      </p:grpSpPr>
      <p:sp>
        <p:nvSpPr>
          <p:cNvPr id="390" name="Google Shape;39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Checar juntos cada andar. É como uma revisão.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Meio da Casa, onde deveríamos passar mais tempo, porque aqui nosso cérebro está integrado, responsivo, e não reativo.</a:t>
            </a:r>
            <a:endParaRPr>
              <a:latin typeface="Times New Roman"/>
              <a:ea typeface="Times New Roman"/>
              <a:cs typeface="Times New Roman"/>
              <a:sym typeface="Times New Roman"/>
            </a:endParaRPr>
          </a:p>
        </p:txBody>
      </p:sp>
      <p:sp>
        <p:nvSpPr>
          <p:cNvPr id="391" name="Google Shape;39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5"/>
        <p:cNvGrpSpPr/>
        <p:nvPr/>
      </p:nvGrpSpPr>
      <p:grpSpPr>
        <a:xfrm>
          <a:off x="0" y="0"/>
          <a:ext cx="0" cy="0"/>
          <a:chOff x="0" y="0"/>
          <a:chExt cx="0" cy="0"/>
        </a:xfrm>
      </p:grpSpPr>
      <p:sp>
        <p:nvSpPr>
          <p:cNvPr id="396" name="Google Shape;3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Revisão: Subimos quando o cérebro interpreta como Perigo. Energia de ação, mobilização. "É perigoso, mas posso fazer algo".</a:t>
            </a:r>
            <a:endParaRPr/>
          </a:p>
        </p:txBody>
      </p:sp>
      <p:sp>
        <p:nvSpPr>
          <p:cNvPr id="397" name="Google Shape;39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1"/>
        <p:cNvGrpSpPr/>
        <p:nvPr/>
      </p:nvGrpSpPr>
      <p:grpSpPr>
        <a:xfrm>
          <a:off x="0" y="0"/>
          <a:ext cx="0" cy="0"/>
          <a:chOff x="0" y="0"/>
          <a:chExt cx="0" cy="0"/>
        </a:xfrm>
      </p:grpSpPr>
      <p:sp>
        <p:nvSpPr>
          <p:cNvPr id="402" name="Google Shape;40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2100"/>
              <a:buFont typeface="Arial"/>
              <a:buNone/>
            </a:pPr>
            <a:r>
              <a:rPr lang="en-US"/>
              <a:t>Revisão: Descemos quando o cérebro interpreta </a:t>
            </a:r>
            <a:r>
              <a:rPr lang="en-US">
                <a:latin typeface="Arial"/>
                <a:ea typeface="Arial"/>
                <a:cs typeface="Arial"/>
                <a:sym typeface="Arial"/>
              </a:rPr>
              <a:t>“risco de vida”</a:t>
            </a:r>
            <a:r>
              <a:rPr lang="en-US"/>
              <a:t>. Energia de paralização, imobilização. "</a:t>
            </a:r>
            <a:r>
              <a:rPr lang="en-US">
                <a:latin typeface="Arial"/>
                <a:ea typeface="Arial"/>
                <a:cs typeface="Arial"/>
                <a:sym typeface="Arial"/>
              </a:rPr>
              <a:t>Posso morrer, não consigo enfrentar a ameaça, nem escapar”. </a:t>
            </a:r>
            <a:endParaRPr/>
          </a:p>
        </p:txBody>
      </p:sp>
      <p:sp>
        <p:nvSpPr>
          <p:cNvPr id="403" name="Google Shape;40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5</a:t>
            </a:fld>
            <a:endParaRPr sz="1300" b="0" i="0" u="none" strike="noStrike" cap="none">
              <a:solidFill>
                <a:srgbClr val="000000"/>
              </a:solidFill>
              <a:latin typeface="Arial"/>
              <a:ea typeface="Arial"/>
              <a:cs typeface="Arial"/>
              <a:sym typeface="Arial"/>
            </a:endParaRPr>
          </a:p>
        </p:txBody>
      </p:sp>
      <p:sp>
        <p:nvSpPr>
          <p:cNvPr id="125" name="Google Shape;125;p5:notes"/>
          <p:cNvSpPr txBox="1">
            <a:spLocks noGrp="1"/>
          </p:cNvSpPr>
          <p:nvPr>
            <p:ph type="body" idx="1"/>
          </p:nvPr>
        </p:nvSpPr>
        <p:spPr>
          <a:xfrm>
            <a:off x="711200" y="4862513"/>
            <a:ext cx="5681700" cy="4603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Compartilhe sobre a sua experiência com a aplicação e uso do MATES. Conte a sua história e/ou de pessoas que usam o MATES (clientes, familiares, etc.).</a:t>
            </a:r>
            <a:endParaRPr>
              <a:latin typeface="Times New Roman"/>
              <a:ea typeface="Times New Roman"/>
              <a:cs typeface="Times New Roman"/>
              <a:sym typeface="Times New Roman"/>
            </a:endParaRPr>
          </a:p>
        </p:txBody>
      </p:sp>
      <p:sp>
        <p:nvSpPr>
          <p:cNvPr id="126" name="Google Shape;126;p5: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7"/>
        <p:cNvGrpSpPr/>
        <p:nvPr/>
      </p:nvGrpSpPr>
      <p:grpSpPr>
        <a:xfrm>
          <a:off x="0" y="0"/>
          <a:ext cx="0" cy="0"/>
          <a:chOff x="0" y="0"/>
          <a:chExt cx="0" cy="0"/>
        </a:xfrm>
      </p:grpSpPr>
      <p:sp>
        <p:nvSpPr>
          <p:cNvPr id="408" name="Google Shape;40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 der tempo, termine a sessão praticando as MATES juntos, mesmo sem a chave M (se necessário)</a:t>
            </a:r>
            <a:endParaRPr/>
          </a:p>
          <a:p>
            <a:pPr marL="0" lvl="0" indent="0" algn="l" rtl="0">
              <a:lnSpc>
                <a:spcPct val="100000"/>
              </a:lnSpc>
              <a:spcBef>
                <a:spcPts val="0"/>
              </a:spcBef>
              <a:spcAft>
                <a:spcPts val="0"/>
              </a:spcAft>
              <a:buSzPts val="1400"/>
              <a:buNone/>
            </a:pPr>
            <a:r>
              <a:rPr lang="en-US"/>
              <a:t>Eu estou ok aqui e agora.</a:t>
            </a:r>
            <a:endParaRPr/>
          </a:p>
          <a:p>
            <a:pPr marL="0" lvl="0" indent="0" algn="l" rtl="0">
              <a:lnSpc>
                <a:spcPct val="100000"/>
              </a:lnSpc>
              <a:spcBef>
                <a:spcPts val="0"/>
              </a:spcBef>
              <a:spcAft>
                <a:spcPts val="0"/>
              </a:spcAft>
              <a:buSzPts val="1400"/>
              <a:buNone/>
            </a:pPr>
            <a:r>
              <a:rPr lang="en-US"/>
              <a:t>Dever de casa: praticar se observar, observar a própria casa e onde as pessoas podem estar na casa delas no dia a dia. </a:t>
            </a:r>
            <a:endParaRPr/>
          </a:p>
          <a:p>
            <a:pPr marL="457200" lvl="0" indent="-317500" algn="l" rtl="0">
              <a:lnSpc>
                <a:spcPct val="100000"/>
              </a:lnSpc>
              <a:spcBef>
                <a:spcPts val="0"/>
              </a:spcBef>
              <a:spcAft>
                <a:spcPts val="0"/>
              </a:spcAft>
              <a:buSzPts val="1400"/>
              <a:buChar char="-"/>
            </a:pPr>
            <a:r>
              <a:rPr lang="en-US"/>
              <a:t>Presentes</a:t>
            </a:r>
            <a:endParaRPr/>
          </a:p>
          <a:p>
            <a:pPr marL="457200" lvl="0" indent="-317500" algn="l" rtl="0">
              <a:lnSpc>
                <a:spcPct val="100000"/>
              </a:lnSpc>
              <a:spcBef>
                <a:spcPts val="0"/>
              </a:spcBef>
              <a:spcAft>
                <a:spcPts val="0"/>
              </a:spcAft>
              <a:buSzPts val="1400"/>
              <a:buChar char="-"/>
            </a:pPr>
            <a:r>
              <a:rPr lang="en-US"/>
              <a:t>tabela das chaves </a:t>
            </a:r>
            <a:endParaRPr/>
          </a:p>
        </p:txBody>
      </p:sp>
      <p:sp>
        <p:nvSpPr>
          <p:cNvPr id="410" name="Google Shape;41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3"/>
        <p:cNvGrpSpPr/>
        <p:nvPr/>
      </p:nvGrpSpPr>
      <p:grpSpPr>
        <a:xfrm>
          <a:off x="0" y="0"/>
          <a:ext cx="0" cy="0"/>
          <a:chOff x="0" y="0"/>
          <a:chExt cx="0" cy="0"/>
        </a:xfrm>
      </p:grpSpPr>
      <p:sp>
        <p:nvSpPr>
          <p:cNvPr id="414" name="Google Shape;41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6701"/>
                </a:solidFill>
                <a:latin typeface="Times New Roman"/>
                <a:ea typeface="Times New Roman"/>
                <a:cs typeface="Times New Roman"/>
                <a:sym typeface="Times New Roman"/>
              </a:rPr>
              <a:t>Última checagem</a:t>
            </a:r>
            <a:endParaRPr>
              <a:solidFill>
                <a:srgbClr val="FF6701"/>
              </a:solidFill>
              <a:latin typeface="Times New Roman"/>
              <a:ea typeface="Times New Roman"/>
              <a:cs typeface="Times New Roman"/>
              <a:sym typeface="Times New Roman"/>
            </a:endParaRPr>
          </a:p>
        </p:txBody>
      </p:sp>
      <p:sp>
        <p:nvSpPr>
          <p:cNvPr id="416" name="Google Shape;41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9"/>
        <p:cNvGrpSpPr/>
        <p:nvPr/>
      </p:nvGrpSpPr>
      <p:grpSpPr>
        <a:xfrm>
          <a:off x="0" y="0"/>
          <a:ext cx="0" cy="0"/>
          <a:chOff x="0" y="0"/>
          <a:chExt cx="0" cy="0"/>
        </a:xfrm>
      </p:grpSpPr>
      <p:sp>
        <p:nvSpPr>
          <p:cNvPr id="420" name="Google Shape;42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Se possível, fechar o dia praticando as Chaves novamente. </a:t>
            </a:r>
            <a:endParaRPr>
              <a:latin typeface="Times New Roman"/>
              <a:ea typeface="Times New Roman"/>
              <a:cs typeface="Times New Roman"/>
              <a:sym typeface="Times New Roman"/>
            </a:endParaRPr>
          </a:p>
        </p:txBody>
      </p:sp>
      <p:sp>
        <p:nvSpPr>
          <p:cNvPr id="422" name="Google Shape;42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5"/>
        <p:cNvGrpSpPr/>
        <p:nvPr/>
      </p:nvGrpSpPr>
      <p:grpSpPr>
        <a:xfrm>
          <a:off x="0" y="0"/>
          <a:ext cx="0" cy="0"/>
          <a:chOff x="0" y="0"/>
          <a:chExt cx="0" cy="0"/>
        </a:xfrm>
      </p:grpSpPr>
      <p:sp>
        <p:nvSpPr>
          <p:cNvPr id="426" name="Google Shape;42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8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u="sng">
                <a:latin typeface="Times New Roman"/>
                <a:ea typeface="Times New Roman"/>
                <a:cs typeface="Times New Roman"/>
                <a:sym typeface="Times New Roman"/>
              </a:rPr>
              <a:t>Dever de casa:</a:t>
            </a:r>
            <a:r>
              <a:rPr lang="en-US">
                <a:latin typeface="Times New Roman"/>
                <a:ea typeface="Times New Roman"/>
                <a:cs typeface="Times New Roman"/>
                <a:sym typeface="Times New Roman"/>
              </a:rPr>
              <a:t> Praticar as Chaves na sequência que fizeram juntos. Página 40.</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Pedir para que façam um checagem interna durante a semana, em vários momentos do dia, e observar em que andar da Casa eles estão passando mais o tempo deles. E se quiserem, podem fazer anotações nas páginas finais do livro, se possível registrar com a data.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428" name="Google Shape;42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2"/>
        <p:cNvGrpSpPr/>
        <p:nvPr/>
      </p:nvGrpSpPr>
      <p:grpSpPr>
        <a:xfrm>
          <a:off x="0" y="0"/>
          <a:ext cx="0" cy="0"/>
          <a:chOff x="0" y="0"/>
          <a:chExt cx="0" cy="0"/>
        </a:xfrm>
      </p:grpSpPr>
      <p:sp>
        <p:nvSpPr>
          <p:cNvPr id="433" name="Google Shape;43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Checagem - Como estão? Como foi a semana? Etc. </a:t>
            </a:r>
            <a:endParaRPr/>
          </a:p>
          <a:p>
            <a:pPr marL="0" lvl="0" indent="0" algn="l" rtl="0">
              <a:lnSpc>
                <a:spcPct val="100000"/>
              </a:lnSpc>
              <a:spcBef>
                <a:spcPts val="0"/>
              </a:spcBef>
              <a:spcAft>
                <a:spcPts val="0"/>
              </a:spcAft>
              <a:buSzPts val="1400"/>
              <a:buNone/>
            </a:pPr>
            <a:r>
              <a:rPr lang="en-US"/>
              <a:t>Pedir para que compartilhem sobre sua semana, como estão com a linguagem do MATES.</a:t>
            </a:r>
            <a:endParaRPr/>
          </a:p>
          <a:p>
            <a:pPr marL="0" lvl="0" indent="0" algn="l" rtl="0">
              <a:lnSpc>
                <a:spcPct val="100000"/>
              </a:lnSpc>
              <a:spcBef>
                <a:spcPts val="0"/>
              </a:spcBef>
              <a:spcAft>
                <a:spcPts val="0"/>
              </a:spcAft>
              <a:buClr>
                <a:schemeClr val="dk1"/>
              </a:buClr>
              <a:buSzPts val="1400"/>
              <a:buFont typeface="Arial"/>
              <a:buNone/>
            </a:pPr>
            <a:r>
              <a:rPr lang="en-US"/>
              <a:t>Onde se perceberam na casa, etc. O que os fizeram subir ou descer na Casa MATES. etc.</a:t>
            </a:r>
            <a:endParaRPr/>
          </a:p>
        </p:txBody>
      </p:sp>
      <p:sp>
        <p:nvSpPr>
          <p:cNvPr id="434" name="Google Shape;43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8"/>
        <p:cNvGrpSpPr/>
        <p:nvPr/>
      </p:nvGrpSpPr>
      <p:grpSpPr>
        <a:xfrm>
          <a:off x="0" y="0"/>
          <a:ext cx="0" cy="0"/>
          <a:chOff x="0" y="0"/>
          <a:chExt cx="0" cy="0"/>
        </a:xfrm>
      </p:grpSpPr>
      <p:sp>
        <p:nvSpPr>
          <p:cNvPr id="439" name="Google Shape;43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12</a:t>
            </a:r>
            <a:endParaRPr/>
          </a:p>
          <a:p>
            <a:pPr marL="0" lvl="0" indent="0" algn="l" rtl="0">
              <a:lnSpc>
                <a:spcPct val="100000"/>
              </a:lnSpc>
              <a:spcBef>
                <a:spcPts val="0"/>
              </a:spcBef>
              <a:spcAft>
                <a:spcPts val="0"/>
              </a:spcAft>
              <a:buSzPts val="1400"/>
              <a:buNone/>
            </a:pPr>
            <a:r>
              <a:rPr lang="en-US"/>
              <a:t>Convidar para conhecerem como um cérebro desregulado funciona na Casa.</a:t>
            </a:r>
            <a:endParaRPr/>
          </a:p>
          <a:p>
            <a:pPr marL="0" lvl="0" indent="0" algn="l" rtl="0">
              <a:lnSpc>
                <a:spcPct val="100000"/>
              </a:lnSpc>
              <a:spcBef>
                <a:spcPts val="0"/>
              </a:spcBef>
              <a:spcAft>
                <a:spcPts val="0"/>
              </a:spcAft>
              <a:buSzPts val="1400"/>
              <a:buNone/>
            </a:pPr>
            <a:endParaRPr/>
          </a:p>
        </p:txBody>
      </p:sp>
      <p:sp>
        <p:nvSpPr>
          <p:cNvPr id="440" name="Google Shape;44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4"/>
        <p:cNvGrpSpPr/>
        <p:nvPr/>
      </p:nvGrpSpPr>
      <p:grpSpPr>
        <a:xfrm>
          <a:off x="0" y="0"/>
          <a:ext cx="0" cy="0"/>
          <a:chOff x="0" y="0"/>
          <a:chExt cx="0" cy="0"/>
        </a:xfrm>
      </p:grpSpPr>
      <p:sp>
        <p:nvSpPr>
          <p:cNvPr id="445" name="Google Shape;44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 8</a:t>
            </a:r>
            <a:endParaRPr/>
          </a:p>
        </p:txBody>
      </p:sp>
      <p:sp>
        <p:nvSpPr>
          <p:cNvPr id="446" name="Google Shape;44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9"/>
        <p:cNvGrpSpPr/>
        <p:nvPr/>
      </p:nvGrpSpPr>
      <p:grpSpPr>
        <a:xfrm>
          <a:off x="0" y="0"/>
          <a:ext cx="0" cy="0"/>
          <a:chOff x="0" y="0"/>
          <a:chExt cx="0" cy="0"/>
        </a:xfrm>
      </p:grpSpPr>
      <p:sp>
        <p:nvSpPr>
          <p:cNvPr id="450" name="Google Shape;45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p57: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solidFill>
                  <a:srgbClr val="000000"/>
                </a:solidFill>
                <a:latin typeface="Times New Roman"/>
                <a:ea typeface="Times New Roman"/>
                <a:cs typeface="Times New Roman"/>
                <a:sym typeface="Times New Roman"/>
              </a:rPr>
              <a:t>Pagina 12</a:t>
            </a:r>
            <a:endParaRPr>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solidFill>
                  <a:srgbClr val="000000"/>
                </a:solidFill>
                <a:latin typeface="Times New Roman"/>
                <a:ea typeface="Times New Roman"/>
                <a:cs typeface="Times New Roman"/>
                <a:sym typeface="Times New Roman"/>
              </a:rPr>
              <a:t>Enfatizar que precisamos aprender a aumentar o Meio da Casa e para isso precisamos praticar as Chaves quando estamos no Meio da Casa. Porque quando estamos no Meio da Casa assimilamos mais, aprendemos mais, porque lá acessamos nosso arquivo/baú aberto. Então, caso subamos ou desçamos na Casa, será mais fácil voltar para o Meio, e dessa forma vamos aumentando o Meio da Casa. </a:t>
            </a:r>
            <a:r>
              <a:rPr lang="en-US">
                <a:latin typeface="Times New Roman"/>
                <a:ea typeface="Times New Roman"/>
                <a:cs typeface="Times New Roman"/>
                <a:sym typeface="Times New Roman"/>
              </a:rPr>
              <a:t>Algumas vezes antes do Meio da Casa aumentar, teremos que aprender a achar a Porta e nos manter nela, pelo menos um pé lá. Pg. 12</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Estimular o diálogo no grupão ou em pares: você tem um Meio da Casa pequeno? Ou será que há eventos/situações que fazem com que o seu Meio da Casa diminua? Como é perceber que o Meio da sua Casa é pequeno ou não é pequeno?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endParaRPr>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Verifique se estão descobrindo "presentes". Página 5.</a:t>
            </a:r>
            <a:endParaRPr>
              <a:latin typeface="Times New Roman"/>
              <a:ea typeface="Times New Roman"/>
              <a:cs typeface="Times New Roman"/>
              <a:sym typeface="Times New Roman"/>
            </a:endParaRPr>
          </a:p>
        </p:txBody>
      </p:sp>
      <p:sp>
        <p:nvSpPr>
          <p:cNvPr id="452" name="Google Shape;452;p57: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pPr marL="0" marR="0" lvl="0" indent="0" algn="r" rtl="0">
                <a:lnSpc>
                  <a:spcPct val="100000"/>
                </a:lnSpc>
                <a:spcBef>
                  <a:spcPts val="0"/>
                </a:spcBef>
                <a:spcAft>
                  <a:spcPts val="0"/>
                </a:spcAft>
                <a:buClr>
                  <a:srgbClr val="000000"/>
                </a:buClr>
                <a:buSzPts val="1400"/>
                <a:buFont typeface="Arial"/>
                <a:buNone/>
              </a:pPr>
              <a:t>57</a:t>
            </a:fld>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55"/>
        <p:cNvGrpSpPr/>
        <p:nvPr/>
      </p:nvGrpSpPr>
      <p:grpSpPr>
        <a:xfrm>
          <a:off x="0" y="0"/>
          <a:ext cx="0" cy="0"/>
          <a:chOff x="0" y="0"/>
          <a:chExt cx="0" cy="0"/>
        </a:xfrm>
      </p:grpSpPr>
      <p:sp>
        <p:nvSpPr>
          <p:cNvPr id="456" name="Google Shape;45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Revisão: Subimos quando o cérebro interpreta como Perigo. Energia de ação, mobilização. "É perigoso, mas posso fazer algo". Pode dar exemplo de sintomas do que pode ser está preso no Andar de cima, na Luta ou na Fuga.</a:t>
            </a:r>
            <a:endParaRPr/>
          </a:p>
        </p:txBody>
      </p:sp>
      <p:sp>
        <p:nvSpPr>
          <p:cNvPr id="457" name="Google Shape;45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1"/>
        <p:cNvGrpSpPr/>
        <p:nvPr/>
      </p:nvGrpSpPr>
      <p:grpSpPr>
        <a:xfrm>
          <a:off x="0" y="0"/>
          <a:ext cx="0" cy="0"/>
          <a:chOff x="0" y="0"/>
          <a:chExt cx="0" cy="0"/>
        </a:xfrm>
      </p:grpSpPr>
      <p:sp>
        <p:nvSpPr>
          <p:cNvPr id="462" name="Google Shape;46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Revisão: Apenas diferenciar Congelamento de Colapso.</a:t>
            </a:r>
            <a:endParaRPr/>
          </a:p>
        </p:txBody>
      </p:sp>
      <p:sp>
        <p:nvSpPr>
          <p:cNvPr id="463" name="Google Shape;46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Ler a página 1 e 2 e solicitar que o grupo preencha o final da página 2.</a:t>
            </a: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7"/>
        <p:cNvGrpSpPr/>
        <p:nvPr/>
      </p:nvGrpSpPr>
      <p:grpSpPr>
        <a:xfrm>
          <a:off x="0" y="0"/>
          <a:ext cx="0" cy="0"/>
          <a:chOff x="0" y="0"/>
          <a:chExt cx="0" cy="0"/>
        </a:xfrm>
      </p:grpSpPr>
      <p:sp>
        <p:nvSpPr>
          <p:cNvPr id="468" name="Google Shape;468;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Revisão: Como informação extra, se necassário, vale colocar vídeos de animais no youtube de National Geografic, que eles possam ver estes mecanismos no animal. E perguntar se eles já se sentiram paralisados (mentalmente ou fisicamente) ou se perderam as forças das pernas ou corpo ou a voz em alguma situação.</a:t>
            </a:r>
            <a:endParaRPr/>
          </a:p>
        </p:txBody>
      </p:sp>
      <p:sp>
        <p:nvSpPr>
          <p:cNvPr id="469" name="Google Shape;46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3"/>
        <p:cNvGrpSpPr/>
        <p:nvPr/>
      </p:nvGrpSpPr>
      <p:grpSpPr>
        <a:xfrm>
          <a:off x="0" y="0"/>
          <a:ext cx="0" cy="0"/>
          <a:chOff x="0" y="0"/>
          <a:chExt cx="0" cy="0"/>
        </a:xfrm>
      </p:grpSpPr>
      <p:sp>
        <p:nvSpPr>
          <p:cNvPr id="474" name="Google Shape;47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61: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solidFill>
                  <a:srgbClr val="000000"/>
                </a:solidFill>
              </a:rPr>
              <a:t>Página 12</a:t>
            </a: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Introduzir a importância de achar e se manter na Porta. </a:t>
            </a:r>
            <a:endParaRPr>
              <a:solidFill>
                <a:srgbClr val="000000"/>
              </a:solidFill>
            </a:endParaRPr>
          </a:p>
          <a:p>
            <a:pPr marL="0" lvl="0" indent="0" algn="l" rtl="0">
              <a:lnSpc>
                <a:spcPct val="100000"/>
              </a:lnSpc>
              <a:spcBef>
                <a:spcPts val="0"/>
              </a:spcBef>
              <a:spcAft>
                <a:spcPts val="0"/>
              </a:spcAft>
              <a:buClr>
                <a:schemeClr val="dk1"/>
              </a:buClr>
              <a:buSzPts val="1400"/>
              <a:buFont typeface="Arial"/>
              <a:buNone/>
            </a:pPr>
            <a:r>
              <a:rPr lang="en-US"/>
              <a:t>Enfatizar a importância de estar nas Portas, ou ficar nelas: estar na Porta é autoconsciência. Às vezes, não conseguimos mudar rapidamente de estado, mas se perceber é o primeiro passo. O uso das Chaves MATES ajuda a nos manter na Porta e nos ajuda a reconhecer o que carregamos no Baú/Arquivo.</a:t>
            </a:r>
            <a:endParaRPr>
              <a:solidFill>
                <a:srgbClr val="000000"/>
              </a:solidFill>
            </a:endParaRPr>
          </a:p>
        </p:txBody>
      </p:sp>
      <p:sp>
        <p:nvSpPr>
          <p:cNvPr id="476" name="Google Shape;476;p61: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pPr marL="0" marR="0" lvl="0" indent="0" algn="r" rtl="0">
                <a:lnSpc>
                  <a:spcPct val="100000"/>
                </a:lnSpc>
                <a:spcBef>
                  <a:spcPts val="0"/>
                </a:spcBef>
                <a:spcAft>
                  <a:spcPts val="0"/>
                </a:spcAft>
                <a:buClr>
                  <a:srgbClr val="000000"/>
                </a:buClr>
                <a:buSzPts val="1400"/>
                <a:buFont typeface="Arial"/>
                <a:buNone/>
              </a:pPr>
              <a:t>61</a:t>
            </a:fld>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9"/>
        <p:cNvGrpSpPr/>
        <p:nvPr/>
      </p:nvGrpSpPr>
      <p:grpSpPr>
        <a:xfrm>
          <a:off x="0" y="0"/>
          <a:ext cx="0" cy="0"/>
          <a:chOff x="0" y="0"/>
          <a:chExt cx="0" cy="0"/>
        </a:xfrm>
      </p:grpSpPr>
      <p:sp>
        <p:nvSpPr>
          <p:cNvPr id="480" name="Google Shape;4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Aprofundar no conceito do que temos no meio da casa. Vamos mostrar duas coisas importantes que nos ajudam a ficar mais regulados: o Detector de Fumaça e o nosso arquivo aberto.</a:t>
            </a:r>
            <a:r>
              <a:rPr lang="en-US"/>
              <a:t> </a:t>
            </a:r>
            <a:endParaRPr/>
          </a:p>
        </p:txBody>
      </p:sp>
      <p:sp>
        <p:nvSpPr>
          <p:cNvPr id="481" name="Google Shape;48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5"/>
        <p:cNvGrpSpPr/>
        <p:nvPr/>
      </p:nvGrpSpPr>
      <p:grpSpPr>
        <a:xfrm>
          <a:off x="0" y="0"/>
          <a:ext cx="0" cy="0"/>
          <a:chOff x="0" y="0"/>
          <a:chExt cx="0" cy="0"/>
        </a:xfrm>
      </p:grpSpPr>
      <p:sp>
        <p:nvSpPr>
          <p:cNvPr id="486" name="Google Shape;48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Revisão pg. 13</a:t>
            </a:r>
            <a:endParaRPr/>
          </a:p>
          <a:p>
            <a:pPr marL="0" lvl="0" indent="0" algn="l" rtl="0">
              <a:lnSpc>
                <a:spcPct val="100000"/>
              </a:lnSpc>
              <a:spcBef>
                <a:spcPts val="0"/>
              </a:spcBef>
              <a:spcAft>
                <a:spcPts val="0"/>
              </a:spcAft>
              <a:buSzPts val="1400"/>
              <a:buNone/>
            </a:pPr>
            <a:r>
              <a:rPr lang="en-US"/>
              <a:t>Pedir para que eles preencham que sensação temos quando acessamos o Arquivo, e que mensagens o Detector de fumaça emite?</a:t>
            </a:r>
            <a:endParaRPr/>
          </a:p>
          <a:p>
            <a:pPr marL="0" lvl="0" indent="0" algn="l" rtl="0">
              <a:lnSpc>
                <a:spcPct val="100000"/>
              </a:lnSpc>
              <a:spcBef>
                <a:spcPts val="0"/>
              </a:spcBef>
              <a:spcAft>
                <a:spcPts val="0"/>
              </a:spcAft>
              <a:buClr>
                <a:schemeClr val="dk1"/>
              </a:buClr>
              <a:buSzPts val="1400"/>
              <a:buFont typeface="Arial"/>
              <a:buNone/>
            </a:pPr>
            <a:r>
              <a:rPr lang="en-US"/>
              <a:t>(Não gastar muito tempo aqui.)</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Curta explicação sobre o cérebro: é um órgão complexo. Deixar claro que essa é uma das primeiras teorias sobre o cérebro que </a:t>
            </a:r>
            <a:r>
              <a:rPr lang="en-US">
                <a:highlight>
                  <a:schemeClr val="lt1"/>
                </a:highlight>
                <a:latin typeface="Times New Roman"/>
                <a:ea typeface="Times New Roman"/>
                <a:cs typeface="Times New Roman"/>
                <a:sym typeface="Times New Roman"/>
              </a:rPr>
              <a:t>é a Teoria do Cérebro Trino. Foi desenvolvida nos anos 1970 pelo neurocientista Paul D. MacLean e apresentada em 1990 no seu livro “The Triune Brain in Evolution: Role in Paleocerebral Functions”.</a:t>
            </a:r>
            <a:endParaRPr>
              <a:highlight>
                <a:schemeClr val="lt1"/>
              </a:highlight>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US">
                <a:highlight>
                  <a:schemeClr val="lt1"/>
                </a:highlight>
                <a:latin typeface="Times New Roman"/>
                <a:ea typeface="Times New Roman"/>
                <a:cs typeface="Times New Roman"/>
                <a:sym typeface="Times New Roman"/>
              </a:rPr>
              <a:t>MacLean argumenta a hipótese de que nós, humanos e primatas, temos o cérebro dividido em 3 unidades funcionais distintas. Isso é só uma metáfora, até hoje estamos tentando entender como o cérebro funciona e temos muito o que aprender. Mas há algumas metáforas que nos ajudam a nos conhecer melhor e nos oferece senso de possibilidade de mudança e melhora. A Casa do MATES é uma delas. Vamos oferecer outra metáfora para que você possa entender com nossa cérebro funciona.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88" name="Google Shape;48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2"/>
        <p:cNvGrpSpPr/>
        <p:nvPr/>
      </p:nvGrpSpPr>
      <p:grpSpPr>
        <a:xfrm>
          <a:off x="0" y="0"/>
          <a:ext cx="0" cy="0"/>
          <a:chOff x="0" y="0"/>
          <a:chExt cx="0" cy="0"/>
        </a:xfrm>
      </p:grpSpPr>
      <p:sp>
        <p:nvSpPr>
          <p:cNvPr id="493" name="Google Shape;49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Revisão pg. 13</a:t>
            </a:r>
            <a:endParaRPr/>
          </a:p>
        </p:txBody>
      </p:sp>
      <p:sp>
        <p:nvSpPr>
          <p:cNvPr id="495" name="Google Shape;49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9"/>
        <p:cNvGrpSpPr/>
        <p:nvPr/>
      </p:nvGrpSpPr>
      <p:grpSpPr>
        <a:xfrm>
          <a:off x="0" y="0"/>
          <a:ext cx="0" cy="0"/>
          <a:chOff x="0" y="0"/>
          <a:chExt cx="0" cy="0"/>
        </a:xfrm>
      </p:grpSpPr>
      <p:sp>
        <p:nvSpPr>
          <p:cNvPr id="500" name="Google Shape;50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Vamos explorar nosso arquivo.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 que carregamos no Arquivo também säo nossas infinitas Chaves.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502" name="Google Shape;50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7"/>
        <p:cNvGrpSpPr/>
        <p:nvPr/>
      </p:nvGrpSpPr>
      <p:grpSpPr>
        <a:xfrm>
          <a:off x="0" y="0"/>
          <a:ext cx="0" cy="0"/>
          <a:chOff x="0" y="0"/>
          <a:chExt cx="0" cy="0"/>
        </a:xfrm>
      </p:grpSpPr>
      <p:sp>
        <p:nvSpPr>
          <p:cNvPr id="508" name="Google Shape;50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 14</a:t>
            </a:r>
            <a:endParaRPr/>
          </a:p>
          <a:p>
            <a:pPr marL="0" lvl="0" indent="0" algn="l" rtl="0">
              <a:lnSpc>
                <a:spcPct val="100000"/>
              </a:lnSpc>
              <a:spcBef>
                <a:spcPts val="0"/>
              </a:spcBef>
              <a:spcAft>
                <a:spcPts val="0"/>
              </a:spcAft>
              <a:buSzPts val="1400"/>
              <a:buNone/>
            </a:pPr>
            <a:r>
              <a:rPr lang="en-US"/>
              <a:t>Dê de 5 a 10 min. para que preencham essa tabela.</a:t>
            </a:r>
            <a:endParaRPr/>
          </a:p>
          <a:p>
            <a:pPr marL="0" lvl="0" indent="0" algn="l" rtl="0">
              <a:lnSpc>
                <a:spcPct val="100000"/>
              </a:lnSpc>
              <a:spcBef>
                <a:spcPts val="0"/>
              </a:spcBef>
              <a:spcAft>
                <a:spcPts val="0"/>
              </a:spcAft>
              <a:buSzPts val="1400"/>
              <a:buNone/>
            </a:pPr>
            <a:r>
              <a:rPr lang="en-US"/>
              <a:t>Depois sugiro que peça uma pessoa que compartilhe com o grupão. </a:t>
            </a:r>
            <a:endParaRPr/>
          </a:p>
          <a:p>
            <a:pPr marL="0" lvl="0" indent="0" algn="l" rtl="0">
              <a:lnSpc>
                <a:spcPct val="100000"/>
              </a:lnSpc>
              <a:spcBef>
                <a:spcPts val="0"/>
              </a:spcBef>
              <a:spcAft>
                <a:spcPts val="0"/>
              </a:spcAft>
              <a:buSzPts val="1400"/>
              <a:buNone/>
            </a:pPr>
            <a:r>
              <a:rPr lang="en-US"/>
              <a:t>Depois coloque-os em grupos para compatilharem o que carregam em seus Arquivos.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Arquivo cada gaveta tem um nome para os recursos que você carrega::</a:t>
            </a:r>
            <a:endParaRPr/>
          </a:p>
          <a:p>
            <a:pPr marL="0" lvl="0" indent="0" algn="l" rtl="0">
              <a:lnSpc>
                <a:spcPct val="100000"/>
              </a:lnSpc>
              <a:spcBef>
                <a:spcPts val="0"/>
              </a:spcBef>
              <a:spcAft>
                <a:spcPts val="0"/>
              </a:spcAft>
              <a:buSzPts val="1400"/>
              <a:buNone/>
            </a:pPr>
            <a:r>
              <a:rPr lang="en-US"/>
              <a:t>Pessoas</a:t>
            </a:r>
            <a:endParaRPr/>
          </a:p>
          <a:p>
            <a:pPr marL="0" lvl="0" indent="0" algn="l" rtl="0">
              <a:lnSpc>
                <a:spcPct val="100000"/>
              </a:lnSpc>
              <a:spcBef>
                <a:spcPts val="0"/>
              </a:spcBef>
              <a:spcAft>
                <a:spcPts val="0"/>
              </a:spcAft>
              <a:buSzPts val="1400"/>
              <a:buNone/>
            </a:pPr>
            <a:r>
              <a:rPr lang="en-US"/>
              <a:t>Lugares</a:t>
            </a:r>
            <a:endParaRPr/>
          </a:p>
          <a:p>
            <a:pPr marL="0" lvl="0" indent="0" algn="l" rtl="0">
              <a:lnSpc>
                <a:spcPct val="100000"/>
              </a:lnSpc>
              <a:spcBef>
                <a:spcPts val="0"/>
              </a:spcBef>
              <a:spcAft>
                <a:spcPts val="0"/>
              </a:spcAft>
              <a:buSzPts val="1400"/>
              <a:buNone/>
            </a:pPr>
            <a:r>
              <a:rPr lang="en-US"/>
              <a:t>Lições</a:t>
            </a:r>
            <a:endParaRPr/>
          </a:p>
          <a:p>
            <a:pPr marL="0" lvl="0" indent="0" algn="l" rtl="0">
              <a:lnSpc>
                <a:spcPct val="100000"/>
              </a:lnSpc>
              <a:spcBef>
                <a:spcPts val="0"/>
              </a:spcBef>
              <a:spcAft>
                <a:spcPts val="0"/>
              </a:spcAft>
              <a:buSzPts val="1400"/>
              <a:buNone/>
            </a:pPr>
            <a:r>
              <a:rPr lang="en-US"/>
              <a:t>Pensamentos</a:t>
            </a:r>
            <a:endParaRPr/>
          </a:p>
          <a:p>
            <a:pPr marL="0" lvl="0" indent="0" algn="l" rtl="0">
              <a:lnSpc>
                <a:spcPct val="100000"/>
              </a:lnSpc>
              <a:spcBef>
                <a:spcPts val="0"/>
              </a:spcBef>
              <a:spcAft>
                <a:spcPts val="0"/>
              </a:spcAft>
              <a:buSzPts val="1400"/>
              <a:buNone/>
            </a:pPr>
            <a:r>
              <a:rPr lang="en-US"/>
              <a:t>Emoções</a:t>
            </a:r>
            <a:endParaRPr/>
          </a:p>
          <a:p>
            <a:pPr marL="0" lvl="0" indent="0" algn="l" rtl="0">
              <a:lnSpc>
                <a:spcPct val="100000"/>
              </a:lnSpc>
              <a:spcBef>
                <a:spcPts val="0"/>
              </a:spcBef>
              <a:spcAft>
                <a:spcPts val="0"/>
              </a:spcAft>
              <a:buSzPts val="1400"/>
              <a:buNone/>
            </a:pPr>
            <a:r>
              <a:rPr lang="en-US"/>
              <a:t>Memórias</a:t>
            </a:r>
            <a:endParaRPr/>
          </a:p>
          <a:p>
            <a:pPr marL="0" lvl="0" indent="0" algn="l" rtl="0">
              <a:lnSpc>
                <a:spcPct val="100000"/>
              </a:lnSpc>
              <a:spcBef>
                <a:spcPts val="0"/>
              </a:spcBef>
              <a:spcAft>
                <a:spcPts val="0"/>
              </a:spcAft>
              <a:buSzPts val="1400"/>
              <a:buNone/>
            </a:pPr>
            <a:r>
              <a:rPr lang="en-US"/>
              <a:t>Sentidos</a:t>
            </a:r>
            <a:endParaRPr/>
          </a:p>
          <a:p>
            <a:pPr marL="0" lvl="0" indent="0" algn="l" rtl="0">
              <a:lnSpc>
                <a:spcPct val="100000"/>
              </a:lnSpc>
              <a:spcBef>
                <a:spcPts val="0"/>
              </a:spcBef>
              <a:spcAft>
                <a:spcPts val="0"/>
              </a:spcAft>
              <a:buSzPts val="1400"/>
              <a:buNone/>
            </a:pPr>
            <a:r>
              <a:rPr lang="en-US"/>
              <a:t>Outros</a:t>
            </a:r>
            <a:endParaRPr/>
          </a:p>
        </p:txBody>
      </p:sp>
      <p:sp>
        <p:nvSpPr>
          <p:cNvPr id="510" name="Google Shape;510;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14"/>
        <p:cNvGrpSpPr/>
        <p:nvPr/>
      </p:nvGrpSpPr>
      <p:grpSpPr>
        <a:xfrm>
          <a:off x="0" y="0"/>
          <a:ext cx="0" cy="0"/>
          <a:chOff x="0" y="0"/>
          <a:chExt cx="0" cy="0"/>
        </a:xfrm>
      </p:grpSpPr>
      <p:sp>
        <p:nvSpPr>
          <p:cNvPr id="515" name="Google Shape;51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Página 14</a:t>
            </a:r>
            <a:endParaRPr/>
          </a:p>
          <a:p>
            <a:pPr marL="0" lvl="0" indent="0" algn="l" rtl="0">
              <a:lnSpc>
                <a:spcPct val="100000"/>
              </a:lnSpc>
              <a:spcBef>
                <a:spcPts val="0"/>
              </a:spcBef>
              <a:spcAft>
                <a:spcPts val="0"/>
              </a:spcAft>
              <a:buSzPts val="1400"/>
              <a:buNone/>
            </a:pPr>
            <a:r>
              <a:rPr lang="en-US"/>
              <a:t>Um exemplo sobre os 6 sentidos. </a:t>
            </a:r>
            <a:endParaRPr/>
          </a:p>
          <a:p>
            <a:pPr marL="0" lvl="0" indent="0" algn="l" rtl="0">
              <a:lnSpc>
                <a:spcPct val="100000"/>
              </a:lnSpc>
              <a:spcBef>
                <a:spcPts val="0"/>
              </a:spcBef>
              <a:spcAft>
                <a:spcPts val="0"/>
              </a:spcAft>
              <a:buSzPts val="1400"/>
              <a:buNone/>
            </a:pPr>
            <a:r>
              <a:rPr lang="en-US"/>
              <a:t>Eles podem colocar um para cada sentido de preferência: olfato, visão, tato, audição, paladar, e como sentem o seu sexto sentido/como reconhecem a clareza/calma dentro deles/ou conexão com o divino/espiritualidade?</a:t>
            </a:r>
            <a:endParaRPr/>
          </a:p>
          <a:p>
            <a:pPr marL="0" lvl="0" indent="0" algn="l" rtl="0">
              <a:lnSpc>
                <a:spcPct val="100000"/>
              </a:lnSpc>
              <a:spcBef>
                <a:spcPts val="0"/>
              </a:spcBef>
              <a:spcAft>
                <a:spcPts val="0"/>
              </a:spcAft>
              <a:buSzPts val="1400"/>
              <a:buNone/>
            </a:pPr>
            <a:r>
              <a:rPr lang="en-US"/>
              <a:t>Mas se preferirem escrever só cheiros, focar só em um sentido, tudo bem! Cada um com seu arquivo :)</a:t>
            </a:r>
            <a:endParaRPr/>
          </a:p>
          <a:p>
            <a:pPr marL="0" lvl="0" indent="0" algn="l" rtl="0">
              <a:lnSpc>
                <a:spcPct val="100000"/>
              </a:lnSpc>
              <a:spcBef>
                <a:spcPts val="0"/>
              </a:spcBef>
              <a:spcAft>
                <a:spcPts val="0"/>
              </a:spcAft>
              <a:buSzPts val="1400"/>
              <a:buNone/>
            </a:pPr>
            <a:r>
              <a:rPr lang="en-US"/>
              <a:t>Apenas ofereça as possibilidades.</a:t>
            </a:r>
            <a:endParaRPr/>
          </a:p>
          <a:p>
            <a:pPr marL="0" lvl="0" indent="0" algn="l" rtl="0">
              <a:lnSpc>
                <a:spcPct val="100000"/>
              </a:lnSpc>
              <a:spcBef>
                <a:spcPts val="0"/>
              </a:spcBef>
              <a:spcAft>
                <a:spcPts val="0"/>
              </a:spcAft>
              <a:buSzPts val="1400"/>
              <a:buNone/>
            </a:pPr>
            <a:r>
              <a:rPr lang="en-US"/>
              <a:t>Arquivo cada gaveta um nome</a:t>
            </a:r>
            <a:endParaRPr/>
          </a:p>
          <a:p>
            <a:pPr marL="0" lvl="0" indent="0" algn="l" rtl="0">
              <a:lnSpc>
                <a:spcPct val="100000"/>
              </a:lnSpc>
              <a:spcBef>
                <a:spcPts val="0"/>
              </a:spcBef>
              <a:spcAft>
                <a:spcPts val="0"/>
              </a:spcAft>
              <a:buSzPts val="1400"/>
              <a:buNone/>
            </a:pPr>
            <a:r>
              <a:rPr lang="en-US"/>
              <a:t>Pessoas</a:t>
            </a:r>
            <a:endParaRPr/>
          </a:p>
          <a:p>
            <a:pPr marL="0" lvl="0" indent="0" algn="l" rtl="0">
              <a:lnSpc>
                <a:spcPct val="100000"/>
              </a:lnSpc>
              <a:spcBef>
                <a:spcPts val="0"/>
              </a:spcBef>
              <a:spcAft>
                <a:spcPts val="0"/>
              </a:spcAft>
              <a:buSzPts val="1400"/>
              <a:buNone/>
            </a:pPr>
            <a:r>
              <a:rPr lang="en-US"/>
              <a:t>Lugares</a:t>
            </a:r>
            <a:endParaRPr/>
          </a:p>
          <a:p>
            <a:pPr marL="0" lvl="0" indent="0" algn="l" rtl="0">
              <a:lnSpc>
                <a:spcPct val="100000"/>
              </a:lnSpc>
              <a:spcBef>
                <a:spcPts val="0"/>
              </a:spcBef>
              <a:spcAft>
                <a:spcPts val="0"/>
              </a:spcAft>
              <a:buSzPts val="1400"/>
              <a:buNone/>
            </a:pPr>
            <a:r>
              <a:rPr lang="en-US"/>
              <a:t>Lições</a:t>
            </a:r>
            <a:endParaRPr/>
          </a:p>
          <a:p>
            <a:pPr marL="0" lvl="0" indent="0" algn="l" rtl="0">
              <a:lnSpc>
                <a:spcPct val="100000"/>
              </a:lnSpc>
              <a:spcBef>
                <a:spcPts val="0"/>
              </a:spcBef>
              <a:spcAft>
                <a:spcPts val="0"/>
              </a:spcAft>
              <a:buSzPts val="1400"/>
              <a:buNone/>
            </a:pPr>
            <a:r>
              <a:rPr lang="en-US"/>
              <a:t>Pensamentos</a:t>
            </a:r>
            <a:endParaRPr/>
          </a:p>
          <a:p>
            <a:pPr marL="0" lvl="0" indent="0" algn="l" rtl="0">
              <a:lnSpc>
                <a:spcPct val="100000"/>
              </a:lnSpc>
              <a:spcBef>
                <a:spcPts val="0"/>
              </a:spcBef>
              <a:spcAft>
                <a:spcPts val="0"/>
              </a:spcAft>
              <a:buSzPts val="1400"/>
              <a:buNone/>
            </a:pPr>
            <a:r>
              <a:rPr lang="en-US"/>
              <a:t>Emoções</a:t>
            </a:r>
            <a:endParaRPr/>
          </a:p>
          <a:p>
            <a:pPr marL="0" lvl="0" indent="0" algn="l" rtl="0">
              <a:lnSpc>
                <a:spcPct val="100000"/>
              </a:lnSpc>
              <a:spcBef>
                <a:spcPts val="0"/>
              </a:spcBef>
              <a:spcAft>
                <a:spcPts val="0"/>
              </a:spcAft>
              <a:buSzPts val="1400"/>
              <a:buNone/>
            </a:pPr>
            <a:r>
              <a:rPr lang="en-US"/>
              <a:t>Memórias</a:t>
            </a:r>
            <a:endParaRPr/>
          </a:p>
          <a:p>
            <a:pPr marL="0" lvl="0" indent="0" algn="l" rtl="0">
              <a:lnSpc>
                <a:spcPct val="100000"/>
              </a:lnSpc>
              <a:spcBef>
                <a:spcPts val="0"/>
              </a:spcBef>
              <a:spcAft>
                <a:spcPts val="0"/>
              </a:spcAft>
              <a:buSzPts val="1400"/>
              <a:buNone/>
            </a:pPr>
            <a:r>
              <a:rPr lang="en-US"/>
              <a:t>Sentidos</a:t>
            </a:r>
            <a:endParaRPr/>
          </a:p>
          <a:p>
            <a:pPr marL="0" lvl="0" indent="0" algn="l" rtl="0">
              <a:lnSpc>
                <a:spcPct val="100000"/>
              </a:lnSpc>
              <a:spcBef>
                <a:spcPts val="0"/>
              </a:spcBef>
              <a:spcAft>
                <a:spcPts val="0"/>
              </a:spcAft>
              <a:buSzPts val="1400"/>
              <a:buNone/>
            </a:pPr>
            <a:r>
              <a:rPr lang="en-US"/>
              <a:t>Outros</a:t>
            </a:r>
            <a:endParaRPr/>
          </a:p>
        </p:txBody>
      </p:sp>
      <p:sp>
        <p:nvSpPr>
          <p:cNvPr id="517" name="Google Shape;51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1"/>
        <p:cNvGrpSpPr/>
        <p:nvPr/>
      </p:nvGrpSpPr>
      <p:grpSpPr>
        <a:xfrm>
          <a:off x="0" y="0"/>
          <a:ext cx="0" cy="0"/>
          <a:chOff x="0" y="0"/>
          <a:chExt cx="0" cy="0"/>
        </a:xfrm>
      </p:grpSpPr>
      <p:sp>
        <p:nvSpPr>
          <p:cNvPr id="522" name="Google Shape;522;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Esse slide é apenas para o Facilitador entender que aqui caberia uma pausa.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Este slide está como invisível para a apresentaç</a:t>
            </a:r>
            <a:r>
              <a:rPr lang="en-US"/>
              <a:t>ão. </a:t>
            </a:r>
            <a:endParaRPr/>
          </a:p>
        </p:txBody>
      </p:sp>
      <p:sp>
        <p:nvSpPr>
          <p:cNvPr id="523" name="Google Shape;52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6"/>
        <p:cNvGrpSpPr/>
        <p:nvPr/>
      </p:nvGrpSpPr>
      <p:grpSpPr>
        <a:xfrm>
          <a:off x="0" y="0"/>
          <a:ext cx="0" cy="0"/>
          <a:chOff x="0" y="0"/>
          <a:chExt cx="0" cy="0"/>
        </a:xfrm>
      </p:grpSpPr>
      <p:sp>
        <p:nvSpPr>
          <p:cNvPr id="527" name="Google Shape;527;p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22</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Iniciar o aprofundamento de uma Chave.</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Introduzir a importância das Chaves.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Cuidar de si primeiro é autocuidado, assim conseguirá cuidar melhor do outro.</a:t>
            </a:r>
            <a:endParaRPr sz="1200">
              <a:latin typeface="Times New Roman"/>
              <a:ea typeface="Times New Roman"/>
              <a:cs typeface="Times New Roman"/>
              <a:sym typeface="Times New Roman"/>
            </a:endParaRPr>
          </a:p>
        </p:txBody>
      </p:sp>
      <p:sp>
        <p:nvSpPr>
          <p:cNvPr id="528" name="Google Shape;52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Página 3</a:t>
            </a: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32"/>
        <p:cNvGrpSpPr/>
        <p:nvPr/>
      </p:nvGrpSpPr>
      <p:grpSpPr>
        <a:xfrm>
          <a:off x="0" y="0"/>
          <a:ext cx="0" cy="0"/>
          <a:chOff x="0" y="0"/>
          <a:chExt cx="0" cy="0"/>
        </a:xfrm>
      </p:grpSpPr>
      <p:sp>
        <p:nvSpPr>
          <p:cNvPr id="533" name="Google Shape;53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solidFill>
                  <a:srgbClr val="000000"/>
                </a:solidFill>
                <a:latin typeface="Arial"/>
                <a:ea typeface="Arial"/>
                <a:cs typeface="Arial"/>
                <a:sym typeface="Arial"/>
              </a:rPr>
              <a:pPr marL="0" lvl="0" indent="0" algn="r" rtl="0">
                <a:lnSpc>
                  <a:spcPct val="100000"/>
                </a:lnSpc>
                <a:spcBef>
                  <a:spcPts val="0"/>
                </a:spcBef>
                <a:spcAft>
                  <a:spcPts val="0"/>
                </a:spcAft>
                <a:buSzPts val="1300"/>
                <a:buNone/>
              </a:pPr>
              <a:t>70</a:t>
            </a:fld>
            <a:endParaRPr sz="1300">
              <a:solidFill>
                <a:srgbClr val="000000"/>
              </a:solidFill>
              <a:latin typeface="Arial"/>
              <a:ea typeface="Arial"/>
              <a:cs typeface="Arial"/>
              <a:sym typeface="Arial"/>
            </a:endParaRPr>
          </a:p>
        </p:txBody>
      </p:sp>
      <p:sp>
        <p:nvSpPr>
          <p:cNvPr id="534" name="Google Shape;534;p70:notes"/>
          <p:cNvSpPr>
            <a:spLocks noGrp="1" noRot="1" noChangeAspect="1"/>
          </p:cNvSpPr>
          <p:nvPr>
            <p:ph type="sldImg" idx="2"/>
          </p:nvPr>
        </p:nvSpPr>
        <p:spPr>
          <a:xfrm>
            <a:off x="458788" y="720725"/>
            <a:ext cx="6399212" cy="36004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35" name="Google Shape;535;p70:notes"/>
          <p:cNvSpPr txBox="1">
            <a:spLocks noGrp="1"/>
          </p:cNvSpPr>
          <p:nvPr>
            <p:ph type="body" idx="1"/>
          </p:nvPr>
        </p:nvSpPr>
        <p:spPr>
          <a:xfrm>
            <a:off x="731838" y="4560888"/>
            <a:ext cx="5853000" cy="4319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Quanto mais usamos as chaves MATES mais oportunizamos que o Meio da Casa expanda/cresça, ou seja, ficamos mais conscientes e empoderados em relação aos nossos disparadores, responsivos e não reativos. </a:t>
            </a:r>
            <a:endParaRPr>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38"/>
        <p:cNvGrpSpPr/>
        <p:nvPr/>
      </p:nvGrpSpPr>
      <p:grpSpPr>
        <a:xfrm>
          <a:off x="0" y="0"/>
          <a:ext cx="0" cy="0"/>
          <a:chOff x="0" y="0"/>
          <a:chExt cx="0" cy="0"/>
        </a:xfrm>
      </p:grpSpPr>
      <p:sp>
        <p:nvSpPr>
          <p:cNvPr id="539" name="Google Shape;539;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latin typeface="Times New Roman"/>
                <a:ea typeface="Times New Roman"/>
                <a:cs typeface="Times New Roman"/>
                <a:sym typeface="Times New Roman"/>
              </a:rPr>
              <a:t>C</a:t>
            </a:r>
            <a:r>
              <a:rPr lang="en-US">
                <a:latin typeface="Times New Roman"/>
                <a:ea typeface="Times New Roman"/>
                <a:cs typeface="Times New Roman"/>
                <a:sym typeface="Times New Roman"/>
              </a:rPr>
              <a:t>oloque no slide o nome da Chave que você vai usar aqui.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p>
        </p:txBody>
      </p:sp>
      <p:sp>
        <p:nvSpPr>
          <p:cNvPr id="540" name="Google Shape;54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49"/>
        <p:cNvGrpSpPr/>
        <p:nvPr/>
      </p:nvGrpSpPr>
      <p:grpSpPr>
        <a:xfrm>
          <a:off x="0" y="0"/>
          <a:ext cx="0" cy="0"/>
          <a:chOff x="0" y="0"/>
          <a:chExt cx="0" cy="0"/>
        </a:xfrm>
      </p:grpSpPr>
      <p:sp>
        <p:nvSpPr>
          <p:cNvPr id="550" name="Google Shape;55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23</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Se possível, vá na ordem das Chaves MATES, mas observe seu grupo e veja o que acha melhor fazer com o grupo. Confie na sua intuição, sempre considere o tempo que tem. Com a chave MENTE, alguns participantes podem precisar da sua ajuda.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Solicite que todos compartilhem seu Pensamento Ponte. Você quer ter certeza que ela é 100% sentida verdadeira, que ela é no presente (não queremos," eu irei...", "eu vou ...", "eu tentarei", "eu tento"), que esteja na afirmativa (“eu não sou ruim”, melhor “eu sou boa”, ou “estou aprendendo a me ver como boa”, etc), algumas pessoas podem usar o não na frase, quando precisam se permitir dizer "não", exemplo: "eu posso dizer não", "tudo bem que eu não ser perfeita"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Observe a necessidade daquele sistema. Se alguém não conseguir um Pensamento Ponte dentro desse formato, solicite que pensem em algo que gostem. Pode usar uma palavra como um Pensamento Ponte, se ela tiver o poder de levar a pessoa para o Meio da Casa.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t> </a:t>
            </a:r>
            <a:endParaRPr/>
          </a:p>
        </p:txBody>
      </p:sp>
      <p:sp>
        <p:nvSpPr>
          <p:cNvPr id="551" name="Google Shape;55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4"/>
        <p:cNvGrpSpPr/>
        <p:nvPr/>
      </p:nvGrpSpPr>
      <p:grpSpPr>
        <a:xfrm>
          <a:off x="0" y="0"/>
          <a:ext cx="0" cy="0"/>
          <a:chOff x="0" y="0"/>
          <a:chExt cx="0" cy="0"/>
        </a:xfrm>
      </p:grpSpPr>
      <p:sp>
        <p:nvSpPr>
          <p:cNvPr id="555" name="Google Shape;55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Página 23</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endParaRPr b="1">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b="1">
                <a:latin typeface="Times New Roman"/>
                <a:ea typeface="Times New Roman"/>
                <a:cs typeface="Times New Roman"/>
                <a:sym typeface="Times New Roman"/>
              </a:rPr>
              <a:t>Dever de Casa: Se tiver achado o Pensamento Ponte, repetí-lo durante a semana. Se não tiver achado, pratique as Chaves gostar mais, ou todas, quando mais prática melhor. E observe quando sua Casa fica com o meio pequeno? E como é ou está a Casa do que estão a sua volta. Só observar.</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556" name="Google Shape;55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9"/>
        <p:cNvGrpSpPr/>
        <p:nvPr/>
      </p:nvGrpSpPr>
      <p:grpSpPr>
        <a:xfrm>
          <a:off x="0" y="0"/>
          <a:ext cx="0" cy="0"/>
          <a:chOff x="0" y="0"/>
          <a:chExt cx="0" cy="0"/>
        </a:xfrm>
      </p:grpSpPr>
      <p:sp>
        <p:nvSpPr>
          <p:cNvPr id="560" name="Google Shape;560;gf9fe63fd6a_2_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Checagem - Como estão? Como foi a semana? Etc. </a:t>
            </a:r>
            <a:endParaRPr/>
          </a:p>
          <a:p>
            <a:pPr marL="0" lvl="0" indent="0" algn="l" rtl="0">
              <a:lnSpc>
                <a:spcPct val="100000"/>
              </a:lnSpc>
              <a:spcBef>
                <a:spcPts val="0"/>
              </a:spcBef>
              <a:spcAft>
                <a:spcPts val="0"/>
              </a:spcAft>
              <a:buSzPts val="1400"/>
              <a:buNone/>
            </a:pPr>
            <a:r>
              <a:rPr lang="en-US"/>
              <a:t>Pedir para que compartilhem sobre sua semana, como estão com a linguagem do MATES.</a:t>
            </a:r>
            <a:endParaRPr/>
          </a:p>
          <a:p>
            <a:pPr marL="0" lvl="0" indent="0" algn="l" rtl="0">
              <a:lnSpc>
                <a:spcPct val="100000"/>
              </a:lnSpc>
              <a:spcBef>
                <a:spcPts val="0"/>
              </a:spcBef>
              <a:spcAft>
                <a:spcPts val="0"/>
              </a:spcAft>
              <a:buClr>
                <a:schemeClr val="dk1"/>
              </a:buClr>
              <a:buSzPts val="1400"/>
              <a:buFont typeface="Arial"/>
              <a:buNone/>
            </a:pPr>
            <a:r>
              <a:rPr lang="en-US"/>
              <a:t>Onde se perceberam na casa, etc. O que os fizeram subir ou descer na Casa MATES. etc.</a:t>
            </a:r>
            <a:endParaRPr/>
          </a:p>
        </p:txBody>
      </p:sp>
      <p:sp>
        <p:nvSpPr>
          <p:cNvPr id="561" name="Google Shape;561;gf9fe63fd6a_2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65"/>
        <p:cNvGrpSpPr/>
        <p:nvPr/>
      </p:nvGrpSpPr>
      <p:grpSpPr>
        <a:xfrm>
          <a:off x="0" y="0"/>
          <a:ext cx="0" cy="0"/>
          <a:chOff x="0" y="0"/>
          <a:chExt cx="0" cy="0"/>
        </a:xfrm>
      </p:grpSpPr>
      <p:sp>
        <p:nvSpPr>
          <p:cNvPr id="566" name="Google Shape;56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Revisar para lembrar do Detector.</a:t>
            </a:r>
            <a:endParaRPr>
              <a:latin typeface="Times New Roman"/>
              <a:ea typeface="Times New Roman"/>
              <a:cs typeface="Times New Roman"/>
              <a:sym typeface="Times New Roman"/>
            </a:endParaRPr>
          </a:p>
        </p:txBody>
      </p:sp>
      <p:sp>
        <p:nvSpPr>
          <p:cNvPr id="567" name="Google Shape;56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1"/>
        <p:cNvGrpSpPr/>
        <p:nvPr/>
      </p:nvGrpSpPr>
      <p:grpSpPr>
        <a:xfrm>
          <a:off x="0" y="0"/>
          <a:ext cx="0" cy="0"/>
          <a:chOff x="0" y="0"/>
          <a:chExt cx="0" cy="0"/>
        </a:xfrm>
      </p:grpSpPr>
      <p:sp>
        <p:nvSpPr>
          <p:cNvPr id="572" name="Google Shape;57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Revisão Página 13</a:t>
            </a:r>
            <a:endParaRPr>
              <a:latin typeface="Times New Roman"/>
              <a:ea typeface="Times New Roman"/>
              <a:cs typeface="Times New Roman"/>
              <a:sym typeface="Times New Roman"/>
            </a:endParaRPr>
          </a:p>
        </p:txBody>
      </p:sp>
      <p:sp>
        <p:nvSpPr>
          <p:cNvPr id="574" name="Google Shape;574;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8"/>
        <p:cNvGrpSpPr/>
        <p:nvPr/>
      </p:nvGrpSpPr>
      <p:grpSpPr>
        <a:xfrm>
          <a:off x="0" y="0"/>
          <a:ext cx="0" cy="0"/>
          <a:chOff x="0" y="0"/>
          <a:chExt cx="0" cy="0"/>
        </a:xfrm>
      </p:grpSpPr>
      <p:sp>
        <p:nvSpPr>
          <p:cNvPr id="579" name="Google Shape;57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Imagem do Detector Página 15</a:t>
            </a:r>
            <a:endParaRPr>
              <a:latin typeface="Times New Roman"/>
              <a:ea typeface="Times New Roman"/>
              <a:cs typeface="Times New Roman"/>
              <a:sym typeface="Times New Roman"/>
            </a:endParaRPr>
          </a:p>
        </p:txBody>
      </p:sp>
      <p:sp>
        <p:nvSpPr>
          <p:cNvPr id="581" name="Google Shape;581;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5"/>
        <p:cNvGrpSpPr/>
        <p:nvPr/>
      </p:nvGrpSpPr>
      <p:grpSpPr>
        <a:xfrm>
          <a:off x="0" y="0"/>
          <a:ext cx="0" cy="0"/>
          <a:chOff x="0" y="0"/>
          <a:chExt cx="0" cy="0"/>
        </a:xfrm>
      </p:grpSpPr>
      <p:sp>
        <p:nvSpPr>
          <p:cNvPr id="586" name="Google Shape;586;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78</a:t>
            </a:fld>
            <a:endParaRPr sz="1300">
              <a:solidFill>
                <a:srgbClr val="000000"/>
              </a:solidFill>
              <a:latin typeface="Arial"/>
              <a:ea typeface="Arial"/>
              <a:cs typeface="Arial"/>
              <a:sym typeface="Arial"/>
            </a:endParaRPr>
          </a:p>
        </p:txBody>
      </p:sp>
      <p:sp>
        <p:nvSpPr>
          <p:cNvPr id="587" name="Google Shape;587;p78:notes"/>
          <p:cNvSpPr>
            <a:spLocks noGrp="1" noRot="1" noChangeAspect="1"/>
          </p:cNvSpPr>
          <p:nvPr>
            <p:ph type="sldImg" idx="2"/>
          </p:nvPr>
        </p:nvSpPr>
        <p:spPr>
          <a:xfrm>
            <a:off x="458788" y="720725"/>
            <a:ext cx="6399212" cy="36004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8" name="Google Shape;588;p78:notes"/>
          <p:cNvSpPr txBox="1">
            <a:spLocks noGrp="1"/>
          </p:cNvSpPr>
          <p:nvPr>
            <p:ph type="body" idx="1"/>
          </p:nvPr>
        </p:nvSpPr>
        <p:spPr>
          <a:xfrm>
            <a:off x="731838" y="4560888"/>
            <a:ext cx="5853112" cy="431958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Conversar sobre os tipos, pedir que eles tragam exemplos e você tb.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Pergunta: vc tende a ter mais interno ou externo, ou os dois ao mesmo tempo?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Consegue identificar o que são seus disparadores?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Explicar que a nossa reação aos disparadores vem de nossa interpretação interna/subcortical.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Temos nossa transgeracionalidade, experiências de infância, genética, cultura, etc. Nascemos apenas com o nosso acelerador, e com os nossos cuidadores aprendemos a desenvolver o nosso cérebro. Às vezes, não conseguimos dar palavras ou explicações porque temos certas reações, porque subimos ou descemos. Precisamos desenvolver nosso autoconhecimento. E por isso a importância de fazer esse workshop. Quanto mais curioso e mais autoconsciência, mais teremos como mudar, regular e fazer escolhas mais saudáveis. A vantagem do nosso sistema é que nem sempre precisamos entender tudo para que possamos mudar. Precisamos aprender a identificar, tolerar e autorregular. (lembrar sobre o que é autorregulação). Nosso objetivo é proporcionar segurança para nosso sistema, para que ele, no tempo, dele sinta que agora está tudo bem.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1"/>
        <p:cNvGrpSpPr/>
        <p:nvPr/>
      </p:nvGrpSpPr>
      <p:grpSpPr>
        <a:xfrm>
          <a:off x="0" y="0"/>
          <a:ext cx="0" cy="0"/>
          <a:chOff x="0" y="0"/>
          <a:chExt cx="0" cy="0"/>
        </a:xfrm>
      </p:grpSpPr>
      <p:sp>
        <p:nvSpPr>
          <p:cNvPr id="592" name="Google Shape;59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15 - Sem bateria ou muito sensível.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Explicar para que serve o Detector de Fumaça. Para nos avisar que há fumaça, nem sempre há fogo.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Estar com problemas é o mesmo que estar desregulado.</a:t>
            </a:r>
            <a:endParaRPr>
              <a:latin typeface="Times New Roman"/>
              <a:ea typeface="Times New Roman"/>
              <a:cs typeface="Times New Roman"/>
              <a:sym typeface="Times New Roman"/>
            </a:endParaRPr>
          </a:p>
        </p:txBody>
      </p:sp>
      <p:sp>
        <p:nvSpPr>
          <p:cNvPr id="594" name="Google Shape;59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8</a:t>
            </a:fld>
            <a:endParaRPr sz="1300" b="0" i="0" u="none" strike="noStrike" cap="none">
              <a:solidFill>
                <a:srgbClr val="000000"/>
              </a:solidFill>
              <a:latin typeface="Arial"/>
              <a:ea typeface="Arial"/>
              <a:cs typeface="Arial"/>
              <a:sym typeface="Arial"/>
            </a:endParaRPr>
          </a:p>
        </p:txBody>
      </p:sp>
      <p:sp>
        <p:nvSpPr>
          <p:cNvPr id="141" name="Google Shape;141;p8: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Sugira 	que tenham canetas ou lápis coloridos, caso queiram utilizar.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Verifique se receberam o material (pulseira e o livro).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Facilitador usar a pulseira sempre que possível.</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Explique a importância de estarem sempre com o livro durante as sessões para que possam registrar sua jornada.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PS 1: Se alguém esquecer o livro no dia da sessão solicite que tenha</a:t>
            </a:r>
            <a:r>
              <a:rPr lang="en-US">
                <a:highlight>
                  <a:schemeClr val="lt1"/>
                </a:highlight>
                <a:latin typeface="Times New Roman"/>
                <a:ea typeface="Times New Roman"/>
                <a:cs typeface="Times New Roman"/>
                <a:sym typeface="Times New Roman"/>
              </a:rPr>
              <a:t> papel e c</a:t>
            </a:r>
            <a:r>
              <a:rPr lang="en-US">
                <a:latin typeface="Times New Roman"/>
                <a:ea typeface="Times New Roman"/>
                <a:cs typeface="Times New Roman"/>
                <a:sym typeface="Times New Roman"/>
              </a:rPr>
              <a:t>aneta, depois eles podem passar a limpo para o livro "Meu cérebro, minha casa".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PS 2: O Facilitador pode oferecer a pulseira (versão adulto ou criança) que quiser aos membros de seus grupos, pode ser até mais de uma pulseira por pessoa. Fica a critério do Facilitador. O importante é que o participante receba uma pulseira pelo menos, e claro, o livro "Meu cérebro, minha casa".</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142" name="Google Shape;142;p8: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8"/>
        <p:cNvGrpSpPr/>
        <p:nvPr/>
      </p:nvGrpSpPr>
      <p:grpSpPr>
        <a:xfrm>
          <a:off x="0" y="0"/>
          <a:ext cx="0" cy="0"/>
          <a:chOff x="0" y="0"/>
          <a:chExt cx="0" cy="0"/>
        </a:xfrm>
      </p:grpSpPr>
      <p:sp>
        <p:nvSpPr>
          <p:cNvPr id="599" name="Google Shape;599;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Página 15</a:t>
            </a:r>
            <a:endParaRPr/>
          </a:p>
        </p:txBody>
      </p:sp>
      <p:sp>
        <p:nvSpPr>
          <p:cNvPr id="600" name="Google Shape;60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5"/>
        <p:cNvGrpSpPr/>
        <p:nvPr/>
      </p:nvGrpSpPr>
      <p:grpSpPr>
        <a:xfrm>
          <a:off x="0" y="0"/>
          <a:ext cx="0" cy="0"/>
          <a:chOff x="0" y="0"/>
          <a:chExt cx="0" cy="0"/>
        </a:xfrm>
      </p:grpSpPr>
      <p:sp>
        <p:nvSpPr>
          <p:cNvPr id="606" name="Google Shape;606;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81</a:t>
            </a:fld>
            <a:endParaRPr sz="1300">
              <a:solidFill>
                <a:srgbClr val="000000"/>
              </a:solidFill>
              <a:latin typeface="Arial"/>
              <a:ea typeface="Arial"/>
              <a:cs typeface="Arial"/>
              <a:sym typeface="Arial"/>
            </a:endParaRPr>
          </a:p>
        </p:txBody>
      </p:sp>
      <p:sp>
        <p:nvSpPr>
          <p:cNvPr id="607" name="Google Shape;607;p81:notes"/>
          <p:cNvSpPr>
            <a:spLocks noGrp="1" noRot="1" noChangeAspect="1"/>
          </p:cNvSpPr>
          <p:nvPr>
            <p:ph type="sldImg" idx="2"/>
          </p:nvPr>
        </p:nvSpPr>
        <p:spPr>
          <a:xfrm>
            <a:off x="458788" y="720725"/>
            <a:ext cx="6399212" cy="36004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8" name="Google Shape;608;p81:notes"/>
          <p:cNvSpPr txBox="1">
            <a:spLocks noGrp="1"/>
          </p:cNvSpPr>
          <p:nvPr>
            <p:ph type="body" idx="1"/>
          </p:nvPr>
        </p:nvSpPr>
        <p:spPr>
          <a:xfrm>
            <a:off x="731838" y="4560888"/>
            <a:ext cx="5853112" cy="431958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Apenas dar a explicação que tem gente com Detector de fumaça muito sensível. Pedir exemplos, e perguntar para onde o Detector tende a nos levar quando estamos sensíveis? Para o Andar de Cima ou para o de Baixo?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Às vezes não iremos escutar nosso Detector, a Casa estará pegando fogo e a pessoa em negação. Isso acontece quando o Detector está sem bateria metaforicamente. Quando a pessoa não escuta ou sente que há fogo, em que parte da Casa ela está?</a:t>
            </a:r>
            <a:endParaRPr>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1"/>
        <p:cNvGrpSpPr/>
        <p:nvPr/>
      </p:nvGrpSpPr>
      <p:grpSpPr>
        <a:xfrm>
          <a:off x="0" y="0"/>
          <a:ext cx="0" cy="0"/>
          <a:chOff x="0" y="0"/>
          <a:chExt cx="0" cy="0"/>
        </a:xfrm>
      </p:grpSpPr>
      <p:sp>
        <p:nvSpPr>
          <p:cNvPr id="612" name="Google Shape;61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Lembrando quais os tipos de disparadores. </a:t>
            </a:r>
            <a:endParaRPr>
              <a:latin typeface="Times New Roman"/>
              <a:ea typeface="Times New Roman"/>
              <a:cs typeface="Times New Roman"/>
              <a:sym typeface="Times New Roman"/>
            </a:endParaRPr>
          </a:p>
        </p:txBody>
      </p:sp>
      <p:sp>
        <p:nvSpPr>
          <p:cNvPr id="613" name="Google Shape;613;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6"/>
        <p:cNvGrpSpPr/>
        <p:nvPr/>
      </p:nvGrpSpPr>
      <p:grpSpPr>
        <a:xfrm>
          <a:off x="0" y="0"/>
          <a:ext cx="0" cy="0"/>
          <a:chOff x="0" y="0"/>
          <a:chExt cx="0" cy="0"/>
        </a:xfrm>
      </p:grpSpPr>
      <p:sp>
        <p:nvSpPr>
          <p:cNvPr id="617" name="Google Shape;617;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Lembrando quais os tipos de disparadores. </a:t>
            </a:r>
            <a:endParaRPr>
              <a:latin typeface="Times New Roman"/>
              <a:ea typeface="Times New Roman"/>
              <a:cs typeface="Times New Roman"/>
              <a:sym typeface="Times New Roman"/>
            </a:endParaRPr>
          </a:p>
        </p:txBody>
      </p:sp>
      <p:sp>
        <p:nvSpPr>
          <p:cNvPr id="618" name="Google Shape;61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24"/>
        <p:cNvGrpSpPr/>
        <p:nvPr/>
      </p:nvGrpSpPr>
      <p:grpSpPr>
        <a:xfrm>
          <a:off x="0" y="0"/>
          <a:ext cx="0" cy="0"/>
          <a:chOff x="0" y="0"/>
          <a:chExt cx="0" cy="0"/>
        </a:xfrm>
      </p:grpSpPr>
      <p:sp>
        <p:nvSpPr>
          <p:cNvPr id="625" name="Google Shape;62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15</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627" name="Google Shape;62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pPr marL="0" lvl="0" indent="0" algn="r" rtl="0">
                <a:lnSpc>
                  <a:spcPct val="100000"/>
                </a:lnSpc>
                <a:spcBef>
                  <a:spcPts val="0"/>
                </a:spcBef>
                <a:spcAft>
                  <a:spcPts val="0"/>
                </a:spcAft>
                <a:buClr>
                  <a:schemeClr val="dk1"/>
                </a:buClr>
                <a:buSzPts val="1200"/>
                <a:buFont typeface="Calibri"/>
                <a:buNone/>
              </a:pP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30"/>
        <p:cNvGrpSpPr/>
        <p:nvPr/>
      </p:nvGrpSpPr>
      <p:grpSpPr>
        <a:xfrm>
          <a:off x="0" y="0"/>
          <a:ext cx="0" cy="0"/>
          <a:chOff x="0" y="0"/>
          <a:chExt cx="0" cy="0"/>
        </a:xfrm>
      </p:grpSpPr>
      <p:sp>
        <p:nvSpPr>
          <p:cNvPr id="631" name="Google Shape;63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Esse slide é apenas para o Facilitador entender que aqui caberia uma pausa.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Este slide está como invisível para a apresentaç</a:t>
            </a:r>
            <a:r>
              <a:rPr lang="en-US"/>
              <a:t>ão. </a:t>
            </a:r>
            <a:endParaRPr>
              <a:latin typeface="Times New Roman"/>
              <a:ea typeface="Times New Roman"/>
              <a:cs typeface="Times New Roman"/>
              <a:sym typeface="Times New Roman"/>
            </a:endParaRPr>
          </a:p>
        </p:txBody>
      </p:sp>
      <p:sp>
        <p:nvSpPr>
          <p:cNvPr id="632" name="Google Shape;63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35"/>
        <p:cNvGrpSpPr/>
        <p:nvPr/>
      </p:nvGrpSpPr>
      <p:grpSpPr>
        <a:xfrm>
          <a:off x="0" y="0"/>
          <a:ext cx="0" cy="0"/>
          <a:chOff x="0" y="0"/>
          <a:chExt cx="0" cy="0"/>
        </a:xfrm>
      </p:grpSpPr>
      <p:sp>
        <p:nvSpPr>
          <p:cNvPr id="636" name="Google Shape;63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O Detector de fumaça nos ajuda a identificar se estamos em espirais de trauma ou de fluidez.</a:t>
            </a:r>
            <a:r>
              <a:rPr lang="en-US"/>
              <a:t> </a:t>
            </a:r>
            <a:endParaRPr/>
          </a:p>
        </p:txBody>
      </p:sp>
      <p:sp>
        <p:nvSpPr>
          <p:cNvPr id="637" name="Google Shape;637;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0"/>
        <p:cNvGrpSpPr/>
        <p:nvPr/>
      </p:nvGrpSpPr>
      <p:grpSpPr>
        <a:xfrm>
          <a:off x="0" y="0"/>
          <a:ext cx="0" cy="0"/>
          <a:chOff x="0" y="0"/>
          <a:chExt cx="0" cy="0"/>
        </a:xfrm>
      </p:grpSpPr>
      <p:sp>
        <p:nvSpPr>
          <p:cNvPr id="641" name="Google Shape;641;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p:txBody>
      </p:sp>
      <p:sp>
        <p:nvSpPr>
          <p:cNvPr id="642" name="Google Shape;64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5"/>
        <p:cNvGrpSpPr/>
        <p:nvPr/>
      </p:nvGrpSpPr>
      <p:grpSpPr>
        <a:xfrm>
          <a:off x="0" y="0"/>
          <a:ext cx="0" cy="0"/>
          <a:chOff x="0" y="0"/>
          <a:chExt cx="0" cy="0"/>
        </a:xfrm>
      </p:grpSpPr>
      <p:sp>
        <p:nvSpPr>
          <p:cNvPr id="646" name="Google Shape;646;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p:txBody>
      </p:sp>
      <p:sp>
        <p:nvSpPr>
          <p:cNvPr id="647" name="Google Shape;64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0"/>
        <p:cNvGrpSpPr/>
        <p:nvPr/>
      </p:nvGrpSpPr>
      <p:grpSpPr>
        <a:xfrm>
          <a:off x="0" y="0"/>
          <a:ext cx="0" cy="0"/>
          <a:chOff x="0" y="0"/>
          <a:chExt cx="0" cy="0"/>
        </a:xfrm>
      </p:grpSpPr>
      <p:sp>
        <p:nvSpPr>
          <p:cNvPr id="651" name="Google Shape;651;p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
        <p:nvSpPr>
          <p:cNvPr id="652" name="Google Shape;65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9</a:t>
            </a:fld>
            <a:endParaRPr sz="1300" b="0" i="0" u="none" strike="noStrike" cap="none">
              <a:solidFill>
                <a:srgbClr val="000000"/>
              </a:solidFill>
              <a:latin typeface="Arial"/>
              <a:ea typeface="Arial"/>
              <a:cs typeface="Arial"/>
              <a:sym typeface="Arial"/>
            </a:endParaRPr>
          </a:p>
        </p:txBody>
      </p:sp>
      <p:sp>
        <p:nvSpPr>
          <p:cNvPr id="147" name="Google Shape;147;p9:notes"/>
          <p:cNvSpPr txBox="1">
            <a:spLocks noGrp="1"/>
          </p:cNvSpPr>
          <p:nvPr>
            <p:ph type="body" idx="1"/>
          </p:nvPr>
        </p:nvSpPr>
        <p:spPr>
          <a:xfrm>
            <a:off x="711200" y="4862513"/>
            <a:ext cx="5681700" cy="4603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Sugestão para você incluir as "regras/contrato de grupo".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Se eles quiserem, podem usar as páginas de anotação no final do livro. </a:t>
            </a:r>
            <a:endParaRPr>
              <a:latin typeface="Times New Roman"/>
              <a:ea typeface="Times New Roman"/>
              <a:cs typeface="Times New Roman"/>
              <a:sym typeface="Times New Roman"/>
            </a:endParaRPr>
          </a:p>
        </p:txBody>
      </p:sp>
      <p:sp>
        <p:nvSpPr>
          <p:cNvPr id="148" name="Google Shape;148;p9: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6"/>
        <p:cNvGrpSpPr/>
        <p:nvPr/>
      </p:nvGrpSpPr>
      <p:grpSpPr>
        <a:xfrm>
          <a:off x="0" y="0"/>
          <a:ext cx="0" cy="0"/>
          <a:chOff x="0" y="0"/>
          <a:chExt cx="0" cy="0"/>
        </a:xfrm>
      </p:grpSpPr>
      <p:sp>
        <p:nvSpPr>
          <p:cNvPr id="657" name="Google Shape;65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t>X em preto significa momentos de uso das Chaves </a:t>
            </a:r>
            <a:endParaRPr/>
          </a:p>
          <a:p>
            <a:pPr marL="0" lvl="0" indent="0" algn="l" rtl="0">
              <a:lnSpc>
                <a:spcPct val="100000"/>
              </a:lnSpc>
              <a:spcBef>
                <a:spcPts val="0"/>
              </a:spcBef>
              <a:spcAft>
                <a:spcPts val="0"/>
              </a:spcAft>
              <a:buClr>
                <a:schemeClr val="dk1"/>
              </a:buClr>
              <a:buSzPts val="1200"/>
              <a:buFont typeface="Calibri"/>
              <a:buNone/>
            </a:pPr>
            <a:r>
              <a:rPr lang="en-US">
                <a:solidFill>
                  <a:srgbClr val="FF0000"/>
                </a:solidFill>
              </a:rPr>
              <a:t>X em vermelho significa o disparador </a:t>
            </a:r>
            <a:endParaRPr>
              <a:solidFill>
                <a:srgbClr val="FF0000"/>
              </a:solidFill>
            </a:endParaRPr>
          </a:p>
        </p:txBody>
      </p:sp>
      <p:sp>
        <p:nvSpPr>
          <p:cNvPr id="658" name="Google Shape;658;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1"/>
        <p:cNvGrpSpPr/>
        <p:nvPr/>
      </p:nvGrpSpPr>
      <p:grpSpPr>
        <a:xfrm>
          <a:off x="0" y="0"/>
          <a:ext cx="0" cy="0"/>
          <a:chOff x="0" y="0"/>
          <a:chExt cx="0" cy="0"/>
        </a:xfrm>
      </p:grpSpPr>
      <p:sp>
        <p:nvSpPr>
          <p:cNvPr id="662" name="Google Shape;662;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t>X em preto significa momentos de uso das Chaves </a:t>
            </a:r>
            <a:endParaRPr/>
          </a:p>
          <a:p>
            <a:pPr marL="0" lvl="0" indent="0" algn="l" rtl="0">
              <a:lnSpc>
                <a:spcPct val="100000"/>
              </a:lnSpc>
              <a:spcBef>
                <a:spcPts val="0"/>
              </a:spcBef>
              <a:spcAft>
                <a:spcPts val="0"/>
              </a:spcAft>
              <a:buClr>
                <a:schemeClr val="dk1"/>
              </a:buClr>
              <a:buSzPts val="1200"/>
              <a:buFont typeface="Calibri"/>
              <a:buNone/>
            </a:pPr>
            <a:r>
              <a:rPr lang="en-US">
                <a:solidFill>
                  <a:srgbClr val="FF0000"/>
                </a:solidFill>
              </a:rPr>
              <a:t>X em vermelho significa o disparador </a:t>
            </a:r>
            <a:endParaRPr/>
          </a:p>
        </p:txBody>
      </p:sp>
      <p:sp>
        <p:nvSpPr>
          <p:cNvPr id="663" name="Google Shape;663;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6"/>
        <p:cNvGrpSpPr/>
        <p:nvPr/>
      </p:nvGrpSpPr>
      <p:grpSpPr>
        <a:xfrm>
          <a:off x="0" y="0"/>
          <a:ext cx="0" cy="0"/>
          <a:chOff x="0" y="0"/>
          <a:chExt cx="0" cy="0"/>
        </a:xfrm>
      </p:grpSpPr>
      <p:sp>
        <p:nvSpPr>
          <p:cNvPr id="667" name="Google Shape;66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p>
        </p:txBody>
      </p:sp>
      <p:sp>
        <p:nvSpPr>
          <p:cNvPr id="668" name="Google Shape;668;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1"/>
        <p:cNvGrpSpPr/>
        <p:nvPr/>
      </p:nvGrpSpPr>
      <p:grpSpPr>
        <a:xfrm>
          <a:off x="0" y="0"/>
          <a:ext cx="0" cy="0"/>
          <a:chOff x="0" y="0"/>
          <a:chExt cx="0" cy="0"/>
        </a:xfrm>
      </p:grpSpPr>
      <p:sp>
        <p:nvSpPr>
          <p:cNvPr id="672" name="Google Shape;67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Página 16</a:t>
            </a:r>
            <a:endParaRPr/>
          </a:p>
        </p:txBody>
      </p:sp>
      <p:sp>
        <p:nvSpPr>
          <p:cNvPr id="673" name="Google Shape;67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6"/>
        <p:cNvGrpSpPr/>
        <p:nvPr/>
      </p:nvGrpSpPr>
      <p:grpSpPr>
        <a:xfrm>
          <a:off x="0" y="0"/>
          <a:ext cx="0" cy="0"/>
          <a:chOff x="0" y="0"/>
          <a:chExt cx="0" cy="0"/>
        </a:xfrm>
      </p:grpSpPr>
      <p:sp>
        <p:nvSpPr>
          <p:cNvPr id="677" name="Google Shape;677;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pPr marL="0" lvl="0" indent="0" algn="r" rtl="0">
                <a:lnSpc>
                  <a:spcPct val="100000"/>
                </a:lnSpc>
                <a:spcBef>
                  <a:spcPts val="0"/>
                </a:spcBef>
                <a:spcAft>
                  <a:spcPts val="0"/>
                </a:spcAft>
                <a:buClr>
                  <a:srgbClr val="000000"/>
                </a:buClr>
                <a:buSzPts val="1300"/>
                <a:buFont typeface="Arial"/>
                <a:buNone/>
              </a:pPr>
              <a:t>94</a:t>
            </a:fld>
            <a:endParaRPr sz="1300" b="0" i="0" u="none" strike="noStrike" cap="none">
              <a:solidFill>
                <a:srgbClr val="000000"/>
              </a:solidFill>
              <a:latin typeface="Arial"/>
              <a:ea typeface="Arial"/>
              <a:cs typeface="Arial"/>
              <a:sym typeface="Arial"/>
            </a:endParaRPr>
          </a:p>
        </p:txBody>
      </p:sp>
      <p:sp>
        <p:nvSpPr>
          <p:cNvPr id="678" name="Google Shape;678;p94:notes"/>
          <p:cNvSpPr>
            <a:spLocks noGrp="1" noRot="1" noChangeAspect="1"/>
          </p:cNvSpPr>
          <p:nvPr>
            <p:ph type="sldImg" idx="2"/>
          </p:nvPr>
        </p:nvSpPr>
        <p:spPr>
          <a:xfrm>
            <a:off x="141288" y="768350"/>
            <a:ext cx="6821487" cy="38385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9" name="Google Shape;679;p94:notes"/>
          <p:cNvSpPr txBox="1">
            <a:spLocks noGrp="1"/>
          </p:cNvSpPr>
          <p:nvPr>
            <p:ph type="body" idx="1"/>
          </p:nvPr>
        </p:nvSpPr>
        <p:spPr>
          <a:xfrm>
            <a:off x="711200" y="4862513"/>
            <a:ext cx="5681663" cy="46037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Podem anotar nas páginas no final do livro.</a:t>
            </a:r>
            <a:endParaRPr>
              <a:latin typeface="Times New Roman"/>
              <a:ea typeface="Times New Roman"/>
              <a:cs typeface="Times New Roman"/>
              <a:sym typeface="Times New Roman"/>
            </a:endParaRPr>
          </a:p>
        </p:txBody>
      </p:sp>
      <p:sp>
        <p:nvSpPr>
          <p:cNvPr id="680" name="Google Shape;680;p94:notes"/>
          <p:cNvSpPr txBox="1"/>
          <p:nvPr/>
        </p:nvSpPr>
        <p:spPr>
          <a:xfrm>
            <a:off x="4024313" y="9721850"/>
            <a:ext cx="3078162" cy="511175"/>
          </a:xfrm>
          <a:prstGeom prst="rect">
            <a:avLst/>
          </a:prstGeom>
          <a:noFill/>
          <a:ln>
            <a:noFill/>
          </a:ln>
        </p:spPr>
        <p:txBody>
          <a:bodyPr spcFirstLastPara="1" wrap="square" lIns="96475" tIns="48225" rIns="96475" bIns="48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400"/>
                <a:buFont typeface="Arial"/>
                <a:buNone/>
              </a:p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83"/>
        <p:cNvGrpSpPr/>
        <p:nvPr/>
      </p:nvGrpSpPr>
      <p:grpSpPr>
        <a:xfrm>
          <a:off x="0" y="0"/>
          <a:ext cx="0" cy="0"/>
          <a:chOff x="0" y="0"/>
          <a:chExt cx="0" cy="0"/>
        </a:xfrm>
      </p:grpSpPr>
      <p:sp>
        <p:nvSpPr>
          <p:cNvPr id="684" name="Google Shape;68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*Aprendendo e praticando mais as Chaves MATES.</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r>
              <a:rPr lang="en-US">
                <a:latin typeface="Times New Roman"/>
                <a:ea typeface="Times New Roman"/>
                <a:cs typeface="Times New Roman"/>
                <a:sym typeface="Times New Roman"/>
              </a:rPr>
              <a:t>Podem anotar nas páginas no final do livro</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85" name="Google Shape;685;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90"/>
        <p:cNvGrpSpPr/>
        <p:nvPr/>
      </p:nvGrpSpPr>
      <p:grpSpPr>
        <a:xfrm>
          <a:off x="0" y="0"/>
          <a:ext cx="0" cy="0"/>
          <a:chOff x="0" y="0"/>
          <a:chExt cx="0" cy="0"/>
        </a:xfrm>
      </p:grpSpPr>
      <p:sp>
        <p:nvSpPr>
          <p:cNvPr id="691" name="Google Shape;691;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C</a:t>
            </a:r>
            <a:r>
              <a:rPr lang="en-US"/>
              <a:t>oloque no slide o nome da Chave que você vai usar aqui.</a:t>
            </a:r>
            <a:endParaRPr sz="1200">
              <a:latin typeface="Calibri"/>
              <a:ea typeface="Calibri"/>
              <a:cs typeface="Calibri"/>
              <a:sym typeface="Calibri"/>
            </a:endParaRPr>
          </a:p>
        </p:txBody>
      </p:sp>
      <p:sp>
        <p:nvSpPr>
          <p:cNvPr id="692" name="Google Shape;69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02"/>
        <p:cNvGrpSpPr/>
        <p:nvPr/>
      </p:nvGrpSpPr>
      <p:grpSpPr>
        <a:xfrm>
          <a:off x="0" y="0"/>
          <a:ext cx="0" cy="0"/>
          <a:chOff x="0" y="0"/>
          <a:chExt cx="0" cy="0"/>
        </a:xfrm>
      </p:grpSpPr>
      <p:sp>
        <p:nvSpPr>
          <p:cNvPr id="703" name="Google Shape;703;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Páginas 24 e 25</a:t>
            </a:r>
            <a:endParaRPr/>
          </a:p>
        </p:txBody>
      </p:sp>
      <p:sp>
        <p:nvSpPr>
          <p:cNvPr id="705" name="Google Shape;705;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pPr marL="0" lvl="0" indent="0" algn="r" rtl="0">
                <a:lnSpc>
                  <a:spcPct val="100000"/>
                </a:lnSpc>
                <a:spcBef>
                  <a:spcPts val="0"/>
                </a:spcBef>
                <a:spcAft>
                  <a:spcPts val="0"/>
                </a:spcAft>
                <a:buClr>
                  <a:srgbClr val="000000"/>
                </a:buClr>
                <a:buSzPts val="1200"/>
                <a:buFont typeface="Arial"/>
                <a:buNone/>
              </a:pP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08"/>
        <p:cNvGrpSpPr/>
        <p:nvPr/>
      </p:nvGrpSpPr>
      <p:grpSpPr>
        <a:xfrm>
          <a:off x="0" y="0"/>
          <a:ext cx="0" cy="0"/>
          <a:chOff x="0" y="0"/>
          <a:chExt cx="0" cy="0"/>
        </a:xfrm>
      </p:grpSpPr>
      <p:sp>
        <p:nvSpPr>
          <p:cNvPr id="709" name="Google Shape;709;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Páginas 24 </a:t>
            </a:r>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Pedir para que eles adivinhem qual Andar para cada parágrafo. </a:t>
            </a:r>
            <a:endParaRPr>
              <a:latin typeface="Times New Roman"/>
              <a:ea typeface="Times New Roman"/>
              <a:cs typeface="Times New Roman"/>
              <a:sym typeface="Times New Roman"/>
            </a:endParaRPr>
          </a:p>
        </p:txBody>
      </p:sp>
      <p:sp>
        <p:nvSpPr>
          <p:cNvPr id="710" name="Google Shape;710;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13"/>
        <p:cNvGrpSpPr/>
        <p:nvPr/>
      </p:nvGrpSpPr>
      <p:grpSpPr>
        <a:xfrm>
          <a:off x="0" y="0"/>
          <a:ext cx="0" cy="0"/>
          <a:chOff x="0" y="0"/>
          <a:chExt cx="0" cy="0"/>
        </a:xfrm>
      </p:grpSpPr>
      <p:sp>
        <p:nvSpPr>
          <p:cNvPr id="714" name="Google Shape;714;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Páginas 24</a:t>
            </a:r>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Pedir para que eles adivinhem qual Andar para cada parágrafo.</a:t>
            </a:r>
            <a:endParaRPr>
              <a:latin typeface="Times New Roman"/>
              <a:ea typeface="Times New Roman"/>
              <a:cs typeface="Times New Roman"/>
              <a:sym typeface="Times New Roman"/>
            </a:endParaRPr>
          </a:p>
        </p:txBody>
      </p:sp>
      <p:sp>
        <p:nvSpPr>
          <p:cNvPr id="715" name="Google Shape;715;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15"/>
        <p:cNvGrpSpPr/>
        <p:nvPr/>
      </p:nvGrpSpPr>
      <p:grpSpPr>
        <a:xfrm>
          <a:off x="0" y="0"/>
          <a:ext cx="0" cy="0"/>
          <a:chOff x="0" y="0"/>
          <a:chExt cx="0" cy="0"/>
        </a:xfrm>
      </p:grpSpPr>
      <p:sp>
        <p:nvSpPr>
          <p:cNvPr id="16" name="Google Shape;16;p155"/>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5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Picture with Caption" type="picTx">
  <p:cSld name="PICTURE_WITH_CAPTION_TEXT">
    <p:spTree>
      <p:nvGrpSpPr>
        <p:cNvPr id="1" name="Shape 68"/>
        <p:cNvGrpSpPr/>
        <p:nvPr/>
      </p:nvGrpSpPr>
      <p:grpSpPr>
        <a:xfrm>
          <a:off x="0" y="0"/>
          <a:ext cx="0" cy="0"/>
          <a:chOff x="0" y="0"/>
          <a:chExt cx="0" cy="0"/>
        </a:xfrm>
      </p:grpSpPr>
      <p:sp>
        <p:nvSpPr>
          <p:cNvPr id="69" name="Google Shape;69;p164"/>
          <p:cNvSpPr txBox="1">
            <a:spLocks noGrp="1"/>
          </p:cNvSpPr>
          <p:nvPr>
            <p:ph type="title"/>
          </p:nvPr>
        </p:nvSpPr>
        <p:spPr>
          <a:xfrm>
            <a:off x="2389717" y="4800602"/>
            <a:ext cx="7315200" cy="56673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4"/>
          <p:cNvSpPr>
            <a:spLocks noGrp="1"/>
          </p:cNvSpPr>
          <p:nvPr>
            <p:ph type="pic" idx="2"/>
          </p:nvPr>
        </p:nvSpPr>
        <p:spPr>
          <a:xfrm>
            <a:off x="2389717" y="612775"/>
            <a:ext cx="7315200" cy="4114800"/>
          </a:xfrm>
          <a:prstGeom prst="rect">
            <a:avLst/>
          </a:prstGeom>
          <a:noFill/>
          <a:ln>
            <a:noFill/>
          </a:ln>
        </p:spPr>
      </p:sp>
      <p:sp>
        <p:nvSpPr>
          <p:cNvPr id="71" name="Google Shape;71;p164"/>
          <p:cNvSpPr txBox="1">
            <a:spLocks noGrp="1"/>
          </p:cNvSpPr>
          <p:nvPr>
            <p:ph type="body" idx="1"/>
          </p:nvPr>
        </p:nvSpPr>
        <p:spPr>
          <a:xfrm>
            <a:off x="2389717" y="5367342"/>
            <a:ext cx="7315200" cy="8048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2" name="Google Shape;72;p16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Vertical Text" type="vertTx">
  <p:cSld name="VERTICAL_TEXT">
    <p:spTree>
      <p:nvGrpSpPr>
        <p:cNvPr id="1" name="Shape 75"/>
        <p:cNvGrpSpPr/>
        <p:nvPr/>
      </p:nvGrpSpPr>
      <p:grpSpPr>
        <a:xfrm>
          <a:off x="0" y="0"/>
          <a:ext cx="0" cy="0"/>
          <a:chOff x="0" y="0"/>
          <a:chExt cx="0" cy="0"/>
        </a:xfrm>
      </p:grpSpPr>
      <p:sp>
        <p:nvSpPr>
          <p:cNvPr id="76" name="Google Shape;76;p1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5"/>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16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66"/>
          <p:cNvSpPr txBox="1">
            <a:spLocks noGrp="1"/>
          </p:cNvSpPr>
          <p:nvPr>
            <p:ph type="title"/>
          </p:nvPr>
        </p:nvSpPr>
        <p:spPr>
          <a:xfrm rot="5400000">
            <a:off x="7285037" y="1828804"/>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6"/>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16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6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6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21"/>
        <p:cNvGrpSpPr/>
        <p:nvPr/>
      </p:nvGrpSpPr>
      <p:grpSpPr>
        <a:xfrm>
          <a:off x="0" y="0"/>
          <a:ext cx="0" cy="0"/>
          <a:chOff x="0" y="0"/>
          <a:chExt cx="0" cy="0"/>
        </a:xfrm>
      </p:grpSpPr>
      <p:sp>
        <p:nvSpPr>
          <p:cNvPr id="22" name="Google Shape;22;p15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5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Content" type="obj">
  <p:cSld name="OBJECT">
    <p:spTree>
      <p:nvGrpSpPr>
        <p:cNvPr id="1" name="Shape 25"/>
        <p:cNvGrpSpPr/>
        <p:nvPr/>
      </p:nvGrpSpPr>
      <p:grpSpPr>
        <a:xfrm>
          <a:off x="0" y="0"/>
          <a:ext cx="0" cy="0"/>
          <a:chOff x="0" y="0"/>
          <a:chExt cx="0" cy="0"/>
        </a:xfrm>
      </p:grpSpPr>
      <p:sp>
        <p:nvSpPr>
          <p:cNvPr id="26" name="Google Shape;26;p15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5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1" type="tx">
  <p:cSld name="TITLE_AND_BODY">
    <p:spTree>
      <p:nvGrpSpPr>
        <p:cNvPr id="1" name="Shape 31"/>
        <p:cNvGrpSpPr/>
        <p:nvPr/>
      </p:nvGrpSpPr>
      <p:grpSpPr>
        <a:xfrm>
          <a:off x="0" y="0"/>
          <a:ext cx="0" cy="0"/>
          <a:chOff x="0" y="0"/>
          <a:chExt cx="0" cy="0"/>
        </a:xfrm>
      </p:grpSpPr>
      <p:sp>
        <p:nvSpPr>
          <p:cNvPr id="32" name="Google Shape;32;p158"/>
          <p:cNvSpPr txBox="1">
            <a:spLocks noGrp="1"/>
          </p:cNvSpPr>
          <p:nvPr>
            <p:ph type="title"/>
          </p:nvPr>
        </p:nvSpPr>
        <p:spPr>
          <a:xfrm>
            <a:off x="609480" y="274680"/>
            <a:ext cx="10972500" cy="114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8"/>
          <p:cNvSpPr txBox="1">
            <a:spLocks noGrp="1"/>
          </p:cNvSpPr>
          <p:nvPr>
            <p:ph type="subTitle" idx="1"/>
          </p:nvPr>
        </p:nvSpPr>
        <p:spPr>
          <a:xfrm>
            <a:off x="609480" y="1600200"/>
            <a:ext cx="5384400" cy="4525500"/>
          </a:xfrm>
          <a:prstGeom prst="rect">
            <a:avLst/>
          </a:prstGeom>
          <a:noFill/>
          <a:ln>
            <a:noFill/>
          </a:ln>
        </p:spPr>
        <p:txBody>
          <a:bodyPr spcFirstLastPara="1" wrap="square" lIns="0" tIns="0" rIns="0" bIns="0" anchor="ctr" anchorCtr="0">
            <a:noAutofit/>
          </a:bodyPr>
          <a:lstStyle>
            <a:lvl1pPr lvl="0" algn="l">
              <a:lnSpc>
                <a:spcPct val="100000"/>
              </a:lnSpc>
              <a:spcBef>
                <a:spcPts val="640"/>
              </a:spcBef>
              <a:spcAft>
                <a:spcPts val="0"/>
              </a:spcAft>
              <a:buSzPts val="3200"/>
              <a:buNone/>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 Content" type="twoObj">
  <p:cSld name="TWO_OBJECTS">
    <p:spTree>
      <p:nvGrpSpPr>
        <p:cNvPr id="1" name="Shape 34"/>
        <p:cNvGrpSpPr/>
        <p:nvPr/>
      </p:nvGrpSpPr>
      <p:grpSpPr>
        <a:xfrm>
          <a:off x="0" y="0"/>
          <a:ext cx="0" cy="0"/>
          <a:chOff x="0" y="0"/>
          <a:chExt cx="0" cy="0"/>
        </a:xfrm>
      </p:grpSpPr>
      <p:sp>
        <p:nvSpPr>
          <p:cNvPr id="35" name="Google Shape;35;p15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9"/>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59"/>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15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5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41"/>
        <p:cNvGrpSpPr/>
        <p:nvPr/>
      </p:nvGrpSpPr>
      <p:grpSpPr>
        <a:xfrm>
          <a:off x="0" y="0"/>
          <a:ext cx="0" cy="0"/>
          <a:chOff x="0" y="0"/>
          <a:chExt cx="0" cy="0"/>
        </a:xfrm>
      </p:grpSpPr>
      <p:sp>
        <p:nvSpPr>
          <p:cNvPr id="42" name="Google Shape;42;p160"/>
          <p:cNvSpPr txBox="1">
            <a:spLocks noGrp="1"/>
          </p:cNvSpPr>
          <p:nvPr>
            <p:ph type="title"/>
          </p:nvPr>
        </p:nvSpPr>
        <p:spPr>
          <a:xfrm>
            <a:off x="963084" y="4406906"/>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4" name="Google Shape;44;p16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mparison" type="twoTxTwoObj">
  <p:cSld name="TWO_OBJECTS_WITH_TEXT">
    <p:spTree>
      <p:nvGrpSpPr>
        <p:cNvPr id="1" name="Shape 47"/>
        <p:cNvGrpSpPr/>
        <p:nvPr/>
      </p:nvGrpSpPr>
      <p:grpSpPr>
        <a:xfrm>
          <a:off x="0" y="0"/>
          <a:ext cx="0" cy="0"/>
          <a:chOff x="0" y="0"/>
          <a:chExt cx="0" cy="0"/>
        </a:xfrm>
      </p:grpSpPr>
      <p:sp>
        <p:nvSpPr>
          <p:cNvPr id="48" name="Google Shape;48;p16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1"/>
          <p:cNvSpPr txBox="1">
            <a:spLocks noGrp="1"/>
          </p:cNvSpPr>
          <p:nvPr>
            <p:ph type="body" idx="1"/>
          </p:nvPr>
        </p:nvSpPr>
        <p:spPr>
          <a:xfrm>
            <a:off x="609600" y="1535114"/>
            <a:ext cx="5386917" cy="6397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 name="Google Shape;50;p16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1" name="Google Shape;51;p161"/>
          <p:cNvSpPr txBox="1">
            <a:spLocks noGrp="1"/>
          </p:cNvSpPr>
          <p:nvPr>
            <p:ph type="body" idx="3"/>
          </p:nvPr>
        </p:nvSpPr>
        <p:spPr>
          <a:xfrm>
            <a:off x="6193377" y="1535114"/>
            <a:ext cx="5389033" cy="6397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161"/>
          <p:cNvSpPr txBox="1">
            <a:spLocks noGrp="1"/>
          </p:cNvSpPr>
          <p:nvPr>
            <p:ph type="body" idx="4"/>
          </p:nvPr>
        </p:nvSpPr>
        <p:spPr>
          <a:xfrm>
            <a:off x="6193377"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16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6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6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56"/>
        <p:cNvGrpSpPr/>
        <p:nvPr/>
      </p:nvGrpSpPr>
      <p:grpSpPr>
        <a:xfrm>
          <a:off x="0" y="0"/>
          <a:ext cx="0" cy="0"/>
          <a:chOff x="0" y="0"/>
          <a:chExt cx="0" cy="0"/>
        </a:xfrm>
      </p:grpSpPr>
      <p:sp>
        <p:nvSpPr>
          <p:cNvPr id="57" name="Google Shape;57;p16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6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ontent with Caption" type="objTx">
  <p:cSld name="OBJECT_WITH_CAPTION_TEXT">
    <p:spTree>
      <p:nvGrpSpPr>
        <p:cNvPr id="1" name="Shape 61"/>
        <p:cNvGrpSpPr/>
        <p:nvPr/>
      </p:nvGrpSpPr>
      <p:grpSpPr>
        <a:xfrm>
          <a:off x="0" y="0"/>
          <a:ext cx="0" cy="0"/>
          <a:chOff x="0" y="0"/>
          <a:chExt cx="0" cy="0"/>
        </a:xfrm>
      </p:grpSpPr>
      <p:sp>
        <p:nvSpPr>
          <p:cNvPr id="62" name="Google Shape;62;p163"/>
          <p:cNvSpPr txBox="1">
            <a:spLocks noGrp="1"/>
          </p:cNvSpPr>
          <p:nvPr>
            <p:ph type="title"/>
          </p:nvPr>
        </p:nvSpPr>
        <p:spPr>
          <a:xfrm>
            <a:off x="609610" y="273050"/>
            <a:ext cx="4011084" cy="11620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3"/>
          <p:cNvSpPr txBox="1">
            <a:spLocks noGrp="1"/>
          </p:cNvSpPr>
          <p:nvPr>
            <p:ph type="body" idx="1"/>
          </p:nvPr>
        </p:nvSpPr>
        <p:spPr>
          <a:xfrm>
            <a:off x="4766733" y="273057"/>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4" name="Google Shape;64;p163"/>
          <p:cNvSpPr txBox="1">
            <a:spLocks noGrp="1"/>
          </p:cNvSpPr>
          <p:nvPr>
            <p:ph type="body" idx="2"/>
          </p:nvPr>
        </p:nvSpPr>
        <p:spPr>
          <a:xfrm>
            <a:off x="609610" y="1435104"/>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6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
        <p:cNvGrpSpPr/>
        <p:nvPr/>
      </p:nvGrpSpPr>
      <p:grpSpPr>
        <a:xfrm>
          <a:off x="0" y="0"/>
          <a:ext cx="0" cy="0"/>
          <a:chOff x="0" y="0"/>
          <a:chExt cx="0" cy="0"/>
        </a:xfrm>
      </p:grpSpPr>
      <p:sp>
        <p:nvSpPr>
          <p:cNvPr id="10" name="Google Shape;10;p15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jpeg"/></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9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9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9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0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0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0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0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0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0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0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0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0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10.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1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1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1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jpeg"/></Relationships>
</file>

<file path=ppt/slides/_rels/slide12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1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1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1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1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19.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0.jpeg"/></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12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23.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24.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38.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image" Target="../media/image125.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26.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127.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28.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3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3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3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3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3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3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13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137.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13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1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139.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140.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141.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1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4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8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3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8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9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2" name="Google Shape;92;p1"/>
          <p:cNvSpPr txBox="1"/>
          <p:nvPr/>
        </p:nvSpPr>
        <p:spPr>
          <a:xfrm>
            <a:off x="5087649" y="1185975"/>
            <a:ext cx="2211483"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lt1"/>
                </a:solidFill>
                <a:latin typeface="Calibri"/>
                <a:ea typeface="Calibri"/>
                <a:cs typeface="Calibri"/>
                <a:sym typeface="Calibri"/>
              </a:rPr>
              <a:t>MÓDULO 1</a:t>
            </a:r>
            <a:endParaRPr sz="1700"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8"/>
        <p:cNvGrpSpPr/>
        <p:nvPr/>
      </p:nvGrpSpPr>
      <p:grpSpPr>
        <a:xfrm>
          <a:off x="0" y="0"/>
          <a:ext cx="0" cy="0"/>
          <a:chOff x="0" y="0"/>
          <a:chExt cx="0" cy="0"/>
        </a:xfrm>
      </p:grpSpPr>
      <p:pic>
        <p:nvPicPr>
          <p:cNvPr id="159" name="Google Shape;159;gf9fe63fd6a_2_8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0" name="Google Shape;160;gf9fe63fd6a_2_86"/>
          <p:cNvSpPr/>
          <p:nvPr/>
        </p:nvSpPr>
        <p:spPr>
          <a:xfrm>
            <a:off x="4260300" y="1361650"/>
            <a:ext cx="6348300" cy="3852300"/>
          </a:xfrm>
          <a:prstGeom prst="rect">
            <a:avLst/>
          </a:prstGeom>
          <a:solidFill>
            <a:schemeClr val="lt1"/>
          </a:solidFill>
          <a:ln>
            <a:noFill/>
          </a:ln>
          <a:effectLst>
            <a:outerShdw blurRad="40000" dist="23000" dir="5400000" rotWithShape="0">
              <a:srgbClr val="000000">
                <a:alpha val="1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f9fe63fd6a_2_86"/>
          <p:cNvSpPr txBox="1"/>
          <p:nvPr/>
        </p:nvSpPr>
        <p:spPr>
          <a:xfrm>
            <a:off x="4669650" y="1761700"/>
            <a:ext cx="5529600" cy="80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742F"/>
                </a:solidFill>
                <a:latin typeface="Arial"/>
                <a:ea typeface="Arial"/>
                <a:cs typeface="Arial"/>
                <a:sym typeface="Arial"/>
              </a:rPr>
              <a:t>Vamos refletir um pouco...</a:t>
            </a:r>
            <a:endParaRPr sz="3600" b="0" i="0" u="none" strike="noStrike" cap="none">
              <a:solidFill>
                <a:srgbClr val="00742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00742F"/>
              </a:solidFill>
              <a:latin typeface="Arial"/>
              <a:ea typeface="Arial"/>
              <a:cs typeface="Arial"/>
              <a:sym typeface="Arial"/>
            </a:endParaRPr>
          </a:p>
        </p:txBody>
      </p:sp>
      <p:sp>
        <p:nvSpPr>
          <p:cNvPr id="162" name="Google Shape;162;gf9fe63fd6a_2_86"/>
          <p:cNvSpPr txBox="1"/>
          <p:nvPr/>
        </p:nvSpPr>
        <p:spPr>
          <a:xfrm>
            <a:off x="4556850" y="2720600"/>
            <a:ext cx="5755200" cy="2394000"/>
          </a:xfrm>
          <a:prstGeom prst="rect">
            <a:avLst/>
          </a:prstGeom>
          <a:noFill/>
          <a:ln>
            <a:noFill/>
          </a:ln>
        </p:spPr>
        <p:txBody>
          <a:bodyPr spcFirstLastPara="1" wrap="square" lIns="91425" tIns="45700" rIns="91425" bIns="45700" anchor="t" anchorCtr="0">
            <a:noAutofit/>
          </a:bodyPr>
          <a:lstStyle/>
          <a:p>
            <a:pPr marL="342882" marR="0" lvl="0" indent="-342882" algn="l" rtl="0">
              <a:lnSpc>
                <a:spcPct val="100000"/>
              </a:lnSpc>
              <a:spcBef>
                <a:spcPts val="0"/>
              </a:spcBef>
              <a:spcAft>
                <a:spcPts val="0"/>
              </a:spcAft>
              <a:buClr>
                <a:srgbClr val="04404E"/>
              </a:buClr>
              <a:buSzPts val="2200"/>
              <a:buFont typeface="Arial"/>
              <a:buChar char="•"/>
            </a:pPr>
            <a:r>
              <a:rPr lang="en-US" sz="2200" b="0" i="0" u="none" strike="noStrike" cap="none" dirty="0">
                <a:solidFill>
                  <a:srgbClr val="03414E"/>
                </a:solidFill>
                <a:latin typeface="Arial"/>
                <a:ea typeface="Arial"/>
                <a:cs typeface="Arial"/>
                <a:sym typeface="Arial"/>
              </a:rPr>
              <a:t>---</a:t>
            </a:r>
            <a:endParaRPr sz="2000" b="0" i="0" u="none" strike="noStrike" cap="none" dirty="0">
              <a:solidFill>
                <a:srgbClr val="03414E"/>
              </a:solidFill>
              <a:latin typeface="Calibri"/>
              <a:ea typeface="Calibri"/>
              <a:cs typeface="Calibri"/>
              <a:sym typeface="Calibri"/>
            </a:endParaRPr>
          </a:p>
          <a:p>
            <a:pPr marL="342882" marR="0" lvl="0" indent="-342882" algn="l" rtl="0">
              <a:lnSpc>
                <a:spcPct val="100000"/>
              </a:lnSpc>
              <a:spcBef>
                <a:spcPts val="600"/>
              </a:spcBef>
              <a:spcAft>
                <a:spcPts val="0"/>
              </a:spcAft>
              <a:buClr>
                <a:srgbClr val="04404E"/>
              </a:buClr>
              <a:buSzPts val="2200"/>
              <a:buFont typeface="Arial"/>
              <a:buChar char="•"/>
            </a:pPr>
            <a:r>
              <a:rPr lang="en-US" sz="2200" b="0" i="0" u="none" strike="noStrike" cap="none" dirty="0">
                <a:solidFill>
                  <a:srgbClr val="03414E"/>
                </a:solidFill>
                <a:latin typeface="Arial"/>
                <a:ea typeface="Arial"/>
                <a:cs typeface="Arial"/>
                <a:sym typeface="Arial"/>
              </a:rPr>
              <a:t>---</a:t>
            </a:r>
            <a:endParaRPr sz="2200" b="0" i="0" u="none" strike="noStrike" cap="none" dirty="0">
              <a:solidFill>
                <a:srgbClr val="03414E"/>
              </a:solidFill>
              <a:latin typeface="Arial"/>
              <a:ea typeface="Arial"/>
              <a:cs typeface="Arial"/>
              <a:sym typeface="Arial"/>
            </a:endParaRPr>
          </a:p>
          <a:p>
            <a:pPr marL="342882" marR="0" lvl="0" indent="-342882" algn="l" rtl="0">
              <a:lnSpc>
                <a:spcPct val="100000"/>
              </a:lnSpc>
              <a:spcBef>
                <a:spcPts val="600"/>
              </a:spcBef>
              <a:spcAft>
                <a:spcPts val="0"/>
              </a:spcAft>
              <a:buClr>
                <a:srgbClr val="04404E"/>
              </a:buClr>
              <a:buSzPts val="2200"/>
              <a:buFont typeface="Arial"/>
              <a:buChar char="•"/>
            </a:pPr>
            <a:r>
              <a:rPr lang="en-US" sz="2200" b="0" i="0" u="none" strike="noStrike" cap="none" dirty="0">
                <a:solidFill>
                  <a:srgbClr val="03414E"/>
                </a:solidFill>
                <a:latin typeface="Arial"/>
                <a:ea typeface="Arial"/>
                <a:cs typeface="Arial"/>
                <a:sym typeface="Arial"/>
              </a:rPr>
              <a:t>---</a:t>
            </a:r>
            <a:endParaRPr sz="2200" b="0" i="0" u="none" strike="noStrike" cap="none" dirty="0">
              <a:solidFill>
                <a:srgbClr val="03414E"/>
              </a:solidFill>
              <a:latin typeface="Arial"/>
              <a:ea typeface="Arial"/>
              <a:cs typeface="Arial"/>
              <a:sym typeface="Arial"/>
            </a:endParaRPr>
          </a:p>
          <a:p>
            <a:pPr marL="342882" marR="0" lvl="0" indent="-342882" algn="l" rtl="0">
              <a:lnSpc>
                <a:spcPct val="100000"/>
              </a:lnSpc>
              <a:spcBef>
                <a:spcPts val="600"/>
              </a:spcBef>
              <a:spcAft>
                <a:spcPts val="0"/>
              </a:spcAft>
              <a:buClr>
                <a:srgbClr val="04404E"/>
              </a:buClr>
              <a:buSzPts val="2200"/>
              <a:buFont typeface="Arial"/>
              <a:buChar char="•"/>
            </a:pPr>
            <a:r>
              <a:rPr lang="en-US" sz="2200" b="0" i="0" u="none" strike="noStrike" cap="none" dirty="0" err="1">
                <a:solidFill>
                  <a:srgbClr val="03414E"/>
                </a:solidFill>
                <a:latin typeface="Arial"/>
                <a:ea typeface="Arial"/>
                <a:cs typeface="Arial"/>
                <a:sym typeface="Arial"/>
              </a:rPr>
              <a:t>Qual</a:t>
            </a:r>
            <a:r>
              <a:rPr lang="en-US" sz="2200" b="0" i="0" u="none" strike="noStrike" cap="none" dirty="0">
                <a:solidFill>
                  <a:srgbClr val="03414E"/>
                </a:solidFill>
                <a:latin typeface="Arial"/>
                <a:ea typeface="Arial"/>
                <a:cs typeface="Arial"/>
                <a:sym typeface="Arial"/>
              </a:rPr>
              <a:t> a </a:t>
            </a:r>
            <a:r>
              <a:rPr lang="en-US" sz="2200" b="0" i="0" u="none" strike="noStrike" cap="none" dirty="0" err="1">
                <a:solidFill>
                  <a:srgbClr val="03414E"/>
                </a:solidFill>
                <a:latin typeface="Arial"/>
                <a:ea typeface="Arial"/>
                <a:cs typeface="Arial"/>
                <a:sym typeface="Arial"/>
              </a:rPr>
              <a:t>sua</a:t>
            </a:r>
            <a:r>
              <a:rPr lang="en-US" sz="2200" b="0" i="0" u="none" strike="noStrike" cap="none" dirty="0">
                <a:solidFill>
                  <a:srgbClr val="03414E"/>
                </a:solidFill>
                <a:latin typeface="Arial"/>
                <a:ea typeface="Arial"/>
                <a:cs typeface="Arial"/>
                <a:sym typeface="Arial"/>
              </a:rPr>
              <a:t> </a:t>
            </a:r>
            <a:r>
              <a:rPr lang="en-US" sz="2200" b="0" i="0" u="none" strike="noStrike" cap="none" dirty="0" err="1">
                <a:solidFill>
                  <a:srgbClr val="03414E"/>
                </a:solidFill>
                <a:latin typeface="Arial"/>
                <a:ea typeface="Arial"/>
                <a:cs typeface="Arial"/>
                <a:sym typeface="Arial"/>
              </a:rPr>
              <a:t>intenção</a:t>
            </a:r>
            <a:r>
              <a:rPr lang="en-US" sz="2200" b="0" i="0" u="none" strike="noStrike" cap="none" dirty="0">
                <a:solidFill>
                  <a:srgbClr val="03414E"/>
                </a:solidFill>
                <a:latin typeface="Arial"/>
                <a:ea typeface="Arial"/>
                <a:cs typeface="Arial"/>
                <a:sym typeface="Arial"/>
              </a:rPr>
              <a:t> </a:t>
            </a:r>
            <a:r>
              <a:rPr lang="en-US" sz="2200" b="0" i="0" u="none" strike="noStrike" cap="none" dirty="0" err="1">
                <a:solidFill>
                  <a:srgbClr val="03414E"/>
                </a:solidFill>
                <a:latin typeface="Arial"/>
                <a:ea typeface="Arial"/>
                <a:cs typeface="Arial"/>
                <a:sym typeface="Arial"/>
              </a:rPr>
              <a:t>para</a:t>
            </a:r>
            <a:r>
              <a:rPr lang="en-US" sz="2200" b="0" i="0" u="none" strike="noStrike" cap="none" dirty="0">
                <a:solidFill>
                  <a:srgbClr val="03414E"/>
                </a:solidFill>
                <a:latin typeface="Arial"/>
                <a:ea typeface="Arial"/>
                <a:cs typeface="Arial"/>
                <a:sym typeface="Arial"/>
              </a:rPr>
              <a:t> </a:t>
            </a:r>
            <a:r>
              <a:rPr lang="en-US" sz="2200" b="0" i="0" u="none" strike="noStrike" cap="none" dirty="0" err="1">
                <a:solidFill>
                  <a:srgbClr val="03414E"/>
                </a:solidFill>
                <a:latin typeface="Arial"/>
                <a:ea typeface="Arial"/>
                <a:cs typeface="Arial"/>
                <a:sym typeface="Arial"/>
              </a:rPr>
              <a:t>este</a:t>
            </a:r>
            <a:r>
              <a:rPr lang="en-US" sz="2200" b="0" i="0" u="none" strike="noStrike" cap="none" dirty="0">
                <a:solidFill>
                  <a:srgbClr val="03414E"/>
                </a:solidFill>
                <a:latin typeface="Arial"/>
                <a:ea typeface="Arial"/>
                <a:cs typeface="Arial"/>
                <a:sym typeface="Arial"/>
              </a:rPr>
              <a:t> workshop?</a:t>
            </a:r>
            <a:endParaRPr sz="2000" b="0" i="0" u="none" strike="noStrike" cap="none" dirty="0">
              <a:solidFill>
                <a:srgbClr val="03414E"/>
              </a:solidFill>
              <a:latin typeface="Arial"/>
              <a:ea typeface="Arial"/>
              <a:cs typeface="Arial"/>
              <a:sym typeface="Arial"/>
            </a:endParaRPr>
          </a:p>
          <a:p>
            <a:pPr marL="342882" marR="0" lvl="0" indent="-215889" algn="l" rtl="0">
              <a:lnSpc>
                <a:spcPct val="100000"/>
              </a:lnSpc>
              <a:spcBef>
                <a:spcPts val="600"/>
              </a:spcBef>
              <a:spcAft>
                <a:spcPts val="0"/>
              </a:spcAft>
              <a:buClr>
                <a:srgbClr val="000000"/>
              </a:buClr>
              <a:buSzPts val="2000"/>
              <a:buFont typeface="Arial"/>
              <a:buNone/>
            </a:pPr>
            <a:endParaRPr sz="2000" b="0" i="0" u="none" strike="noStrike" cap="none" dirty="0">
              <a:solidFill>
                <a:srgbClr val="03414E"/>
              </a:solidFill>
              <a:latin typeface="Arial"/>
              <a:ea typeface="Arial"/>
              <a:cs typeface="Arial"/>
              <a:sym typeface="Arial"/>
            </a:endParaRPr>
          </a:p>
        </p:txBody>
      </p:sp>
      <p:sp>
        <p:nvSpPr>
          <p:cNvPr id="163" name="Google Shape;163;gf9fe63fd6a_2_86"/>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21"/>
        <p:cNvGrpSpPr/>
        <p:nvPr/>
      </p:nvGrpSpPr>
      <p:grpSpPr>
        <a:xfrm>
          <a:off x="0" y="0"/>
          <a:ext cx="0" cy="0"/>
          <a:chOff x="0" y="0"/>
          <a:chExt cx="0" cy="0"/>
        </a:xfrm>
      </p:grpSpPr>
      <p:pic>
        <p:nvPicPr>
          <p:cNvPr id="722" name="Google Shape;722;p10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26"/>
        <p:cNvGrpSpPr/>
        <p:nvPr/>
      </p:nvGrpSpPr>
      <p:grpSpPr>
        <a:xfrm>
          <a:off x="0" y="0"/>
          <a:ext cx="0" cy="0"/>
          <a:chOff x="0" y="0"/>
          <a:chExt cx="0" cy="0"/>
        </a:xfrm>
      </p:grpSpPr>
      <p:pic>
        <p:nvPicPr>
          <p:cNvPr id="727" name="Google Shape;727;p10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28" name="Google Shape;728;p101"/>
          <p:cNvSpPr txBox="1"/>
          <p:nvPr/>
        </p:nvSpPr>
        <p:spPr>
          <a:xfrm>
            <a:off x="5087650" y="1185975"/>
            <a:ext cx="1813626"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lt1"/>
                </a:solidFill>
                <a:latin typeface="Calibri"/>
                <a:ea typeface="Calibri"/>
                <a:cs typeface="Calibri"/>
                <a:sym typeface="Calibri"/>
              </a:rPr>
              <a:t>MÓDULO 4</a:t>
            </a:r>
            <a:endParaRPr sz="1700" dirty="0">
              <a:solidFill>
                <a:schemeClr val="lt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32"/>
        <p:cNvGrpSpPr/>
        <p:nvPr/>
      </p:nvGrpSpPr>
      <p:grpSpPr>
        <a:xfrm>
          <a:off x="0" y="0"/>
          <a:ext cx="0" cy="0"/>
          <a:chOff x="0" y="0"/>
          <a:chExt cx="0" cy="0"/>
        </a:xfrm>
      </p:grpSpPr>
      <p:pic>
        <p:nvPicPr>
          <p:cNvPr id="733" name="Google Shape;733;p102"/>
          <p:cNvPicPr preferRelativeResize="0"/>
          <p:nvPr/>
        </p:nvPicPr>
        <p:blipFill rotWithShape="1">
          <a:blip r:embed="rId3">
            <a:alphaModFix/>
          </a:blip>
          <a:srcRect/>
          <a:stretch/>
        </p:blipFill>
        <p:spPr>
          <a:xfrm>
            <a:off x="-5817" y="0"/>
            <a:ext cx="12192000" cy="6858000"/>
          </a:xfrm>
          <a:prstGeom prst="rect">
            <a:avLst/>
          </a:prstGeom>
          <a:noFill/>
          <a:ln>
            <a:noFill/>
          </a:ln>
        </p:spPr>
      </p:pic>
      <p:sp>
        <p:nvSpPr>
          <p:cNvPr id="734" name="Google Shape;734;p102"/>
          <p:cNvSpPr/>
          <p:nvPr/>
        </p:nvSpPr>
        <p:spPr>
          <a:xfrm>
            <a:off x="1271464" y="1124744"/>
            <a:ext cx="9649200" cy="4065600"/>
          </a:xfrm>
          <a:prstGeom prst="rect">
            <a:avLst/>
          </a:prstGeom>
          <a:solidFill>
            <a:schemeClr val="lt1"/>
          </a:solidFill>
          <a:ln>
            <a:noFill/>
          </a:ln>
          <a:effectLst>
            <a:outerShdw blurRad="40000" dist="23000" dir="5400000"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5" name="Google Shape;735;p102"/>
          <p:cNvSpPr txBox="1">
            <a:spLocks noGrp="1"/>
          </p:cNvSpPr>
          <p:nvPr>
            <p:ph type="title"/>
          </p:nvPr>
        </p:nvSpPr>
        <p:spPr>
          <a:xfrm>
            <a:off x="1653832" y="1450757"/>
            <a:ext cx="2639400" cy="1867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Vamos conhecer a Chave ________</a:t>
            </a:r>
            <a:endParaRPr>
              <a:solidFill>
                <a:srgbClr val="00742F"/>
              </a:solidFill>
              <a:latin typeface="Arial"/>
              <a:ea typeface="Arial"/>
              <a:cs typeface="Arial"/>
              <a:sym typeface="Arial"/>
            </a:endParaRPr>
          </a:p>
          <a:p>
            <a:pPr marL="0" lvl="0" indent="0" algn="l"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      (3)</a:t>
            </a:r>
            <a:endParaRPr>
              <a:solidFill>
                <a:srgbClr val="00742F"/>
              </a:solidFill>
              <a:latin typeface="Arial"/>
              <a:ea typeface="Arial"/>
              <a:cs typeface="Arial"/>
              <a:sym typeface="Arial"/>
            </a:endParaRPr>
          </a:p>
        </p:txBody>
      </p:sp>
      <p:sp>
        <p:nvSpPr>
          <p:cNvPr id="736" name="Google Shape;736;p102"/>
          <p:cNvSpPr txBox="1"/>
          <p:nvPr/>
        </p:nvSpPr>
        <p:spPr>
          <a:xfrm>
            <a:off x="1670775" y="30324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
        <p:nvSpPr>
          <p:cNvPr id="737" name="Google Shape;737;p102"/>
          <p:cNvSpPr/>
          <p:nvPr/>
        </p:nvSpPr>
        <p:spPr>
          <a:xfrm>
            <a:off x="5303422" y="3884266"/>
            <a:ext cx="4752900" cy="70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3414E"/>
              </a:solidFill>
              <a:latin typeface="Arial"/>
              <a:ea typeface="Arial"/>
              <a:cs typeface="Arial"/>
              <a:sym typeface="Arial"/>
            </a:endParaRPr>
          </a:p>
        </p:txBody>
      </p:sp>
      <p:pic>
        <p:nvPicPr>
          <p:cNvPr id="738" name="Google Shape;738;p102" descr="https://lh6.googleusercontent.com/K09FnZOXN_PyMxr1SIiqRYfCwAXeVsmBxKpILMoKNDIgQvFvEm-EL9pNJZF9qIC4ODS0srdndRCr2ijRTBDTM_ONCYBdqMSxuLRsMSLYVKkruw9x5qeBBJnb9U6fqmHM4UWXvZA74yrsWQ9I3w"/>
          <p:cNvPicPr preferRelativeResize="0"/>
          <p:nvPr/>
        </p:nvPicPr>
        <p:blipFill rotWithShape="1">
          <a:blip r:embed="rId4">
            <a:alphaModFix/>
          </a:blip>
          <a:srcRect/>
          <a:stretch/>
        </p:blipFill>
        <p:spPr>
          <a:xfrm>
            <a:off x="5303422" y="1331402"/>
            <a:ext cx="5286752" cy="2304256"/>
          </a:xfrm>
          <a:prstGeom prst="rect">
            <a:avLst/>
          </a:prstGeom>
          <a:noFill/>
          <a:ln>
            <a:noFill/>
          </a:ln>
        </p:spPr>
      </p:pic>
      <p:sp>
        <p:nvSpPr>
          <p:cNvPr id="739" name="Google Shape;739;p102"/>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43"/>
        <p:cNvGrpSpPr/>
        <p:nvPr/>
      </p:nvGrpSpPr>
      <p:grpSpPr>
        <a:xfrm>
          <a:off x="0" y="0"/>
          <a:ext cx="0" cy="0"/>
          <a:chOff x="0" y="0"/>
          <a:chExt cx="0" cy="0"/>
        </a:xfrm>
      </p:grpSpPr>
      <p:pic>
        <p:nvPicPr>
          <p:cNvPr id="744" name="Google Shape;744;p10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48"/>
        <p:cNvGrpSpPr/>
        <p:nvPr/>
      </p:nvGrpSpPr>
      <p:grpSpPr>
        <a:xfrm>
          <a:off x="0" y="0"/>
          <a:ext cx="0" cy="0"/>
          <a:chOff x="0" y="0"/>
          <a:chExt cx="0" cy="0"/>
        </a:xfrm>
      </p:grpSpPr>
      <p:pic>
        <p:nvPicPr>
          <p:cNvPr id="749" name="Google Shape;749;p10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53"/>
        <p:cNvGrpSpPr/>
        <p:nvPr/>
      </p:nvGrpSpPr>
      <p:grpSpPr>
        <a:xfrm>
          <a:off x="0" y="0"/>
          <a:ext cx="0" cy="0"/>
          <a:chOff x="0" y="0"/>
          <a:chExt cx="0" cy="0"/>
        </a:xfrm>
      </p:grpSpPr>
      <p:sp>
        <p:nvSpPr>
          <p:cNvPr id="754" name="Google Shape;754;p105"/>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755" name="Google Shape;755;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59"/>
        <p:cNvGrpSpPr/>
        <p:nvPr/>
      </p:nvGrpSpPr>
      <p:grpSpPr>
        <a:xfrm>
          <a:off x="0" y="0"/>
          <a:ext cx="0" cy="0"/>
          <a:chOff x="0" y="0"/>
          <a:chExt cx="0" cy="0"/>
        </a:xfrm>
      </p:grpSpPr>
      <p:pic>
        <p:nvPicPr>
          <p:cNvPr id="760" name="Google Shape;760;p10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5"/>
        <p:cNvGrpSpPr/>
        <p:nvPr/>
      </p:nvGrpSpPr>
      <p:grpSpPr>
        <a:xfrm>
          <a:off x="0" y="0"/>
          <a:ext cx="0" cy="0"/>
          <a:chOff x="0" y="0"/>
          <a:chExt cx="0" cy="0"/>
        </a:xfrm>
      </p:grpSpPr>
      <p:sp>
        <p:nvSpPr>
          <p:cNvPr id="766" name="Google Shape;766;p10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767" name="Google Shape;767;p10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pic>
        <p:nvPicPr>
          <p:cNvPr id="768" name="Google Shape;768;p10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2"/>
        <p:cNvGrpSpPr/>
        <p:nvPr/>
      </p:nvGrpSpPr>
      <p:grpSpPr>
        <a:xfrm>
          <a:off x="0" y="0"/>
          <a:ext cx="0" cy="0"/>
          <a:chOff x="0" y="0"/>
          <a:chExt cx="0" cy="0"/>
        </a:xfrm>
      </p:grpSpPr>
      <p:pic>
        <p:nvPicPr>
          <p:cNvPr id="773" name="Google Shape;773;p10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7"/>
        <p:cNvGrpSpPr/>
        <p:nvPr/>
      </p:nvGrpSpPr>
      <p:grpSpPr>
        <a:xfrm>
          <a:off x="0" y="0"/>
          <a:ext cx="0" cy="0"/>
          <a:chOff x="0" y="0"/>
          <a:chExt cx="0" cy="0"/>
        </a:xfrm>
      </p:grpSpPr>
      <p:pic>
        <p:nvPicPr>
          <p:cNvPr id="778" name="Google Shape;778;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7"/>
        <p:cNvGrpSpPr/>
        <p:nvPr/>
      </p:nvGrpSpPr>
      <p:grpSpPr>
        <a:xfrm>
          <a:off x="0" y="0"/>
          <a:ext cx="0" cy="0"/>
          <a:chOff x="0" y="0"/>
          <a:chExt cx="0" cy="0"/>
        </a:xfrm>
      </p:grpSpPr>
      <p:pic>
        <p:nvPicPr>
          <p:cNvPr id="168" name="Google Shape;168;p1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82"/>
        <p:cNvGrpSpPr/>
        <p:nvPr/>
      </p:nvGrpSpPr>
      <p:grpSpPr>
        <a:xfrm>
          <a:off x="0" y="0"/>
          <a:ext cx="0" cy="0"/>
          <a:chOff x="0" y="0"/>
          <a:chExt cx="0" cy="0"/>
        </a:xfrm>
      </p:grpSpPr>
      <p:pic>
        <p:nvPicPr>
          <p:cNvPr id="783" name="Google Shape;783;p11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87"/>
        <p:cNvGrpSpPr/>
        <p:nvPr/>
      </p:nvGrpSpPr>
      <p:grpSpPr>
        <a:xfrm>
          <a:off x="0" y="0"/>
          <a:ext cx="0" cy="0"/>
          <a:chOff x="0" y="0"/>
          <a:chExt cx="0" cy="0"/>
        </a:xfrm>
      </p:grpSpPr>
      <p:pic>
        <p:nvPicPr>
          <p:cNvPr id="788" name="Google Shape;788;p11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92"/>
        <p:cNvGrpSpPr/>
        <p:nvPr/>
      </p:nvGrpSpPr>
      <p:grpSpPr>
        <a:xfrm>
          <a:off x="0" y="0"/>
          <a:ext cx="0" cy="0"/>
          <a:chOff x="0" y="0"/>
          <a:chExt cx="0" cy="0"/>
        </a:xfrm>
      </p:grpSpPr>
      <p:pic>
        <p:nvPicPr>
          <p:cNvPr id="793" name="Google Shape;793;p11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97"/>
        <p:cNvGrpSpPr/>
        <p:nvPr/>
      </p:nvGrpSpPr>
      <p:grpSpPr>
        <a:xfrm>
          <a:off x="0" y="0"/>
          <a:ext cx="0" cy="0"/>
          <a:chOff x="0" y="0"/>
          <a:chExt cx="0" cy="0"/>
        </a:xfrm>
      </p:grpSpPr>
      <p:pic>
        <p:nvPicPr>
          <p:cNvPr id="798" name="Google Shape;79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02"/>
        <p:cNvGrpSpPr/>
        <p:nvPr/>
      </p:nvGrpSpPr>
      <p:grpSpPr>
        <a:xfrm>
          <a:off x="0" y="0"/>
          <a:ext cx="0" cy="0"/>
          <a:chOff x="0" y="0"/>
          <a:chExt cx="0" cy="0"/>
        </a:xfrm>
      </p:grpSpPr>
      <p:pic>
        <p:nvPicPr>
          <p:cNvPr id="803" name="Google Shape;803;p11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07"/>
        <p:cNvGrpSpPr/>
        <p:nvPr/>
      </p:nvGrpSpPr>
      <p:grpSpPr>
        <a:xfrm>
          <a:off x="0" y="0"/>
          <a:ext cx="0" cy="0"/>
          <a:chOff x="0" y="0"/>
          <a:chExt cx="0" cy="0"/>
        </a:xfrm>
      </p:grpSpPr>
      <p:pic>
        <p:nvPicPr>
          <p:cNvPr id="808" name="Google Shape;808;p11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2"/>
        <p:cNvGrpSpPr/>
        <p:nvPr/>
      </p:nvGrpSpPr>
      <p:grpSpPr>
        <a:xfrm>
          <a:off x="0" y="0"/>
          <a:ext cx="0" cy="0"/>
          <a:chOff x="0" y="0"/>
          <a:chExt cx="0" cy="0"/>
        </a:xfrm>
      </p:grpSpPr>
      <p:pic>
        <p:nvPicPr>
          <p:cNvPr id="813" name="Google Shape;81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7"/>
        <p:cNvGrpSpPr/>
        <p:nvPr/>
      </p:nvGrpSpPr>
      <p:grpSpPr>
        <a:xfrm>
          <a:off x="0" y="0"/>
          <a:ext cx="0" cy="0"/>
          <a:chOff x="0" y="0"/>
          <a:chExt cx="0" cy="0"/>
        </a:xfrm>
      </p:grpSpPr>
      <p:pic>
        <p:nvPicPr>
          <p:cNvPr id="818" name="Google Shape;818;p11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22"/>
        <p:cNvGrpSpPr/>
        <p:nvPr/>
      </p:nvGrpSpPr>
      <p:grpSpPr>
        <a:xfrm>
          <a:off x="0" y="0"/>
          <a:ext cx="0" cy="0"/>
          <a:chOff x="0" y="0"/>
          <a:chExt cx="0" cy="0"/>
        </a:xfrm>
      </p:grpSpPr>
      <p:pic>
        <p:nvPicPr>
          <p:cNvPr id="823" name="Google Shape;823;p11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28"/>
        <p:cNvGrpSpPr/>
        <p:nvPr/>
      </p:nvGrpSpPr>
      <p:grpSpPr>
        <a:xfrm>
          <a:off x="0" y="0"/>
          <a:ext cx="0" cy="0"/>
          <a:chOff x="0" y="0"/>
          <a:chExt cx="0" cy="0"/>
        </a:xfrm>
      </p:grpSpPr>
      <p:pic>
        <p:nvPicPr>
          <p:cNvPr id="829" name="Google Shape;829;p11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2"/>
        <p:cNvGrpSpPr/>
        <p:nvPr/>
      </p:nvGrpSpPr>
      <p:grpSpPr>
        <a:xfrm>
          <a:off x="0" y="0"/>
          <a:ext cx="0" cy="0"/>
          <a:chOff x="0" y="0"/>
          <a:chExt cx="0" cy="0"/>
        </a:xfrm>
      </p:grpSpPr>
      <p:pic>
        <p:nvPicPr>
          <p:cNvPr id="173" name="Google Shape;173;gf9fe63fd6a_2_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4" name="Google Shape;174;gf9fe63fd6a_2_0"/>
          <p:cNvSpPr/>
          <p:nvPr/>
        </p:nvSpPr>
        <p:spPr>
          <a:xfrm>
            <a:off x="4782325" y="1643925"/>
            <a:ext cx="5085300" cy="3072000"/>
          </a:xfrm>
          <a:prstGeom prst="rect">
            <a:avLst/>
          </a:prstGeom>
          <a:solidFill>
            <a:schemeClr val="lt1"/>
          </a:solidFill>
          <a:ln>
            <a:noFill/>
          </a:ln>
          <a:effectLst>
            <a:outerShdw blurRad="40000" dist="23000" dir="5400000" rotWithShape="0">
              <a:srgbClr val="000000">
                <a:alpha val="1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f9fe63fd6a_2_0"/>
          <p:cNvSpPr txBox="1"/>
          <p:nvPr/>
        </p:nvSpPr>
        <p:spPr>
          <a:xfrm>
            <a:off x="4898965" y="2640856"/>
            <a:ext cx="4968600" cy="1847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3414E"/>
              </a:buClr>
              <a:buSzPts val="2800"/>
              <a:buFont typeface="Arial"/>
              <a:buChar char="•"/>
            </a:pPr>
            <a:r>
              <a:rPr lang="en-US" sz="2800" b="0" i="0" u="none" strike="noStrike" cap="none" dirty="0">
                <a:solidFill>
                  <a:srgbClr val="03414E"/>
                </a:solidFill>
                <a:latin typeface="Arial"/>
                <a:ea typeface="Arial"/>
                <a:cs typeface="Arial"/>
                <a:sym typeface="Arial"/>
              </a:rPr>
              <a:t>Nome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rgbClr val="03414E"/>
              </a:buClr>
              <a:buSzPts val="2800"/>
              <a:buFont typeface="Arial"/>
              <a:buChar char="•"/>
            </a:pPr>
            <a:r>
              <a:rPr lang="en-US" sz="2800" dirty="0" err="1">
                <a:solidFill>
                  <a:srgbClr val="03414E"/>
                </a:solidFill>
              </a:rPr>
              <a:t>Cidade</a:t>
            </a:r>
            <a:endParaRPr sz="2800" b="0" i="0" u="none" strike="noStrike" cap="none" dirty="0">
              <a:solidFill>
                <a:srgbClr val="03414E"/>
              </a:solidFill>
              <a:latin typeface="Arial"/>
              <a:ea typeface="Arial"/>
              <a:cs typeface="Arial"/>
              <a:sym typeface="Arial"/>
            </a:endParaRPr>
          </a:p>
          <a:p>
            <a:pPr marL="457200" marR="0" lvl="0" indent="-457200" algn="l" rtl="0">
              <a:lnSpc>
                <a:spcPct val="100000"/>
              </a:lnSpc>
              <a:spcBef>
                <a:spcPts val="1800"/>
              </a:spcBef>
              <a:spcAft>
                <a:spcPts val="0"/>
              </a:spcAft>
              <a:buClr>
                <a:srgbClr val="03414E"/>
              </a:buClr>
              <a:buSzPts val="2800"/>
              <a:buFont typeface="Arial"/>
              <a:buChar char="•"/>
            </a:pPr>
            <a:r>
              <a:rPr lang="en-US" sz="2800" b="0" i="0" u="none" strike="noStrike" cap="none" dirty="0" err="1">
                <a:solidFill>
                  <a:srgbClr val="03414E"/>
                </a:solidFill>
                <a:latin typeface="Arial"/>
                <a:ea typeface="Arial"/>
                <a:cs typeface="Arial"/>
                <a:sym typeface="Arial"/>
              </a:rPr>
              <a:t>Intenção</a:t>
            </a:r>
            <a:r>
              <a:rPr lang="en-US" sz="2800" b="0" i="0" u="none" strike="noStrike" cap="none" dirty="0">
                <a:solidFill>
                  <a:srgbClr val="03414E"/>
                </a:solidFill>
                <a:latin typeface="Arial"/>
                <a:ea typeface="Arial"/>
                <a:cs typeface="Arial"/>
                <a:sym typeface="Arial"/>
              </a:rPr>
              <a:t> </a:t>
            </a:r>
            <a:r>
              <a:rPr lang="en-US" sz="2800" b="0" i="0" u="none" strike="noStrike" cap="none" dirty="0" err="1">
                <a:solidFill>
                  <a:srgbClr val="03414E"/>
                </a:solidFill>
                <a:latin typeface="Arial"/>
                <a:ea typeface="Arial"/>
                <a:cs typeface="Arial"/>
                <a:sym typeface="Arial"/>
              </a:rPr>
              <a:t>para</a:t>
            </a:r>
            <a:r>
              <a:rPr lang="en-US" sz="2800" b="0" i="0" u="none" strike="noStrike" cap="none" dirty="0">
                <a:solidFill>
                  <a:srgbClr val="03414E"/>
                </a:solidFill>
                <a:latin typeface="Arial"/>
                <a:ea typeface="Arial"/>
                <a:cs typeface="Arial"/>
                <a:sym typeface="Arial"/>
              </a:rPr>
              <a:t> </a:t>
            </a:r>
            <a:r>
              <a:rPr lang="en-US" sz="2800" b="0" i="0" u="none" strike="noStrike" cap="none" dirty="0" err="1">
                <a:solidFill>
                  <a:srgbClr val="03414E"/>
                </a:solidFill>
                <a:latin typeface="Arial"/>
                <a:ea typeface="Arial"/>
                <a:cs typeface="Arial"/>
                <a:sym typeface="Arial"/>
              </a:rPr>
              <a:t>o</a:t>
            </a:r>
            <a:r>
              <a:rPr lang="en-US" sz="2800" b="0" i="0" u="none" strike="noStrike" cap="none" dirty="0">
                <a:solidFill>
                  <a:srgbClr val="03414E"/>
                </a:solidFill>
                <a:latin typeface="Arial"/>
                <a:ea typeface="Arial"/>
                <a:cs typeface="Arial"/>
                <a:sym typeface="Arial"/>
              </a:rPr>
              <a:t> workshop</a:t>
            </a:r>
            <a:endParaRPr sz="1400" b="0" i="0" u="none" strike="noStrike" cap="none" dirty="0">
              <a:solidFill>
                <a:srgbClr val="000000"/>
              </a:solidFill>
              <a:latin typeface="Arial"/>
              <a:ea typeface="Arial"/>
              <a:cs typeface="Arial"/>
              <a:sym typeface="Arial"/>
            </a:endParaRPr>
          </a:p>
        </p:txBody>
      </p:sp>
      <p:sp>
        <p:nvSpPr>
          <p:cNvPr id="176" name="Google Shape;176;gf9fe63fd6a_2_0"/>
          <p:cNvSpPr txBox="1"/>
          <p:nvPr/>
        </p:nvSpPr>
        <p:spPr>
          <a:xfrm>
            <a:off x="5691314" y="1722544"/>
            <a:ext cx="33840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742F"/>
                </a:solidFill>
                <a:latin typeface="Arial"/>
                <a:ea typeface="Arial"/>
                <a:cs typeface="Arial"/>
                <a:sym typeface="Arial"/>
              </a:rPr>
              <a:t>Apresentação</a:t>
            </a:r>
            <a:endParaRPr sz="1800" b="0" i="0" u="none" strike="noStrike" cap="none">
              <a:solidFill>
                <a:srgbClr val="00742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742F"/>
              </a:solidFill>
              <a:latin typeface="Arial"/>
              <a:ea typeface="Arial"/>
              <a:cs typeface="Arial"/>
              <a:sym typeface="Arial"/>
            </a:endParaRPr>
          </a:p>
        </p:txBody>
      </p:sp>
      <p:sp>
        <p:nvSpPr>
          <p:cNvPr id="177" name="Google Shape;177;gf9fe63fd6a_2_0"/>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34"/>
        <p:cNvGrpSpPr/>
        <p:nvPr/>
      </p:nvGrpSpPr>
      <p:grpSpPr>
        <a:xfrm>
          <a:off x="0" y="0"/>
          <a:ext cx="0" cy="0"/>
          <a:chOff x="0" y="0"/>
          <a:chExt cx="0" cy="0"/>
        </a:xfrm>
      </p:grpSpPr>
      <p:sp>
        <p:nvSpPr>
          <p:cNvPr id="835" name="Google Shape;835;p120"/>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836" name="Google Shape;836;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0"/>
        <p:cNvGrpSpPr/>
        <p:nvPr/>
      </p:nvGrpSpPr>
      <p:grpSpPr>
        <a:xfrm>
          <a:off x="0" y="0"/>
          <a:ext cx="0" cy="0"/>
          <a:chOff x="0" y="0"/>
          <a:chExt cx="0" cy="0"/>
        </a:xfrm>
      </p:grpSpPr>
      <p:pic>
        <p:nvPicPr>
          <p:cNvPr id="841" name="Google Shape;841;p1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42" name="Google Shape;842;p121"/>
          <p:cNvSpPr txBox="1"/>
          <p:nvPr/>
        </p:nvSpPr>
        <p:spPr>
          <a:xfrm>
            <a:off x="5087650" y="1185975"/>
            <a:ext cx="1752418"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lt1"/>
                </a:solidFill>
                <a:latin typeface="Calibri"/>
                <a:ea typeface="Calibri"/>
                <a:cs typeface="Calibri"/>
                <a:sym typeface="Calibri"/>
              </a:rPr>
              <a:t>MÓDULO 5</a:t>
            </a:r>
            <a:endParaRPr sz="1700" dirty="0">
              <a:solidFill>
                <a:schemeClr val="lt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6"/>
        <p:cNvGrpSpPr/>
        <p:nvPr/>
      </p:nvGrpSpPr>
      <p:grpSpPr>
        <a:xfrm>
          <a:off x="0" y="0"/>
          <a:ext cx="0" cy="0"/>
          <a:chOff x="0" y="0"/>
          <a:chExt cx="0" cy="0"/>
        </a:xfrm>
      </p:grpSpPr>
      <p:pic>
        <p:nvPicPr>
          <p:cNvPr id="847" name="Google Shape;847;p122"/>
          <p:cNvPicPr preferRelativeResize="0"/>
          <p:nvPr/>
        </p:nvPicPr>
        <p:blipFill rotWithShape="1">
          <a:blip r:embed="rId3">
            <a:alphaModFix/>
          </a:blip>
          <a:srcRect/>
          <a:stretch/>
        </p:blipFill>
        <p:spPr>
          <a:xfrm>
            <a:off x="-5817" y="0"/>
            <a:ext cx="12192000" cy="6858000"/>
          </a:xfrm>
          <a:prstGeom prst="rect">
            <a:avLst/>
          </a:prstGeom>
          <a:noFill/>
          <a:ln>
            <a:noFill/>
          </a:ln>
        </p:spPr>
      </p:pic>
      <p:sp>
        <p:nvSpPr>
          <p:cNvPr id="848" name="Google Shape;848;p122"/>
          <p:cNvSpPr/>
          <p:nvPr/>
        </p:nvSpPr>
        <p:spPr>
          <a:xfrm>
            <a:off x="1271464" y="1124744"/>
            <a:ext cx="9649200" cy="4065600"/>
          </a:xfrm>
          <a:prstGeom prst="rect">
            <a:avLst/>
          </a:prstGeom>
          <a:solidFill>
            <a:schemeClr val="lt1"/>
          </a:solidFill>
          <a:ln>
            <a:noFill/>
          </a:ln>
          <a:effectLst>
            <a:outerShdw blurRad="40000" dist="23000" dir="5400000"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9" name="Google Shape;849;p122"/>
          <p:cNvSpPr txBox="1">
            <a:spLocks noGrp="1"/>
          </p:cNvSpPr>
          <p:nvPr>
            <p:ph type="title"/>
          </p:nvPr>
        </p:nvSpPr>
        <p:spPr>
          <a:xfrm>
            <a:off x="1653832" y="1450757"/>
            <a:ext cx="2639400" cy="1867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Vamos conhecer a Chave ________</a:t>
            </a:r>
            <a:endParaRPr>
              <a:solidFill>
                <a:srgbClr val="00742F"/>
              </a:solidFill>
              <a:latin typeface="Arial"/>
              <a:ea typeface="Arial"/>
              <a:cs typeface="Arial"/>
              <a:sym typeface="Arial"/>
            </a:endParaRPr>
          </a:p>
          <a:p>
            <a:pPr marL="0" lvl="0" indent="0" algn="l"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     (4)</a:t>
            </a:r>
            <a:endParaRPr>
              <a:solidFill>
                <a:srgbClr val="00742F"/>
              </a:solidFill>
              <a:latin typeface="Arial"/>
              <a:ea typeface="Arial"/>
              <a:cs typeface="Arial"/>
              <a:sym typeface="Arial"/>
            </a:endParaRPr>
          </a:p>
        </p:txBody>
      </p:sp>
      <p:sp>
        <p:nvSpPr>
          <p:cNvPr id="850" name="Google Shape;850;p122"/>
          <p:cNvSpPr txBox="1"/>
          <p:nvPr/>
        </p:nvSpPr>
        <p:spPr>
          <a:xfrm>
            <a:off x="1670775" y="30324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
        <p:nvSpPr>
          <p:cNvPr id="851" name="Google Shape;851;p122"/>
          <p:cNvSpPr/>
          <p:nvPr/>
        </p:nvSpPr>
        <p:spPr>
          <a:xfrm>
            <a:off x="5303422" y="3884266"/>
            <a:ext cx="4752900" cy="70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3414E"/>
              </a:solidFill>
              <a:latin typeface="Arial"/>
              <a:ea typeface="Arial"/>
              <a:cs typeface="Arial"/>
              <a:sym typeface="Arial"/>
            </a:endParaRPr>
          </a:p>
        </p:txBody>
      </p:sp>
      <p:pic>
        <p:nvPicPr>
          <p:cNvPr id="852" name="Google Shape;852;p122" descr="https://lh6.googleusercontent.com/K09FnZOXN_PyMxr1SIiqRYfCwAXeVsmBxKpILMoKNDIgQvFvEm-EL9pNJZF9qIC4ODS0srdndRCr2ijRTBDTM_ONCYBdqMSxuLRsMSLYVKkruw9x5qeBBJnb9U6fqmHM4UWXvZA74yrsWQ9I3w"/>
          <p:cNvPicPr preferRelativeResize="0"/>
          <p:nvPr/>
        </p:nvPicPr>
        <p:blipFill rotWithShape="1">
          <a:blip r:embed="rId4">
            <a:alphaModFix/>
          </a:blip>
          <a:srcRect/>
          <a:stretch/>
        </p:blipFill>
        <p:spPr>
          <a:xfrm>
            <a:off x="5303422" y="1331402"/>
            <a:ext cx="5286752" cy="2304256"/>
          </a:xfrm>
          <a:prstGeom prst="rect">
            <a:avLst/>
          </a:prstGeom>
          <a:noFill/>
          <a:ln>
            <a:noFill/>
          </a:ln>
        </p:spPr>
      </p:pic>
      <p:sp>
        <p:nvSpPr>
          <p:cNvPr id="853" name="Google Shape;853;p122"/>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7"/>
        <p:cNvGrpSpPr/>
        <p:nvPr/>
      </p:nvGrpSpPr>
      <p:grpSpPr>
        <a:xfrm>
          <a:off x="0" y="0"/>
          <a:ext cx="0" cy="0"/>
          <a:chOff x="0" y="0"/>
          <a:chExt cx="0" cy="0"/>
        </a:xfrm>
      </p:grpSpPr>
      <p:pic>
        <p:nvPicPr>
          <p:cNvPr id="858" name="Google Shape;858;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62"/>
        <p:cNvGrpSpPr/>
        <p:nvPr/>
      </p:nvGrpSpPr>
      <p:grpSpPr>
        <a:xfrm>
          <a:off x="0" y="0"/>
          <a:ext cx="0" cy="0"/>
          <a:chOff x="0" y="0"/>
          <a:chExt cx="0" cy="0"/>
        </a:xfrm>
      </p:grpSpPr>
      <p:pic>
        <p:nvPicPr>
          <p:cNvPr id="863" name="Google Shape;863;p12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67"/>
        <p:cNvGrpSpPr/>
        <p:nvPr/>
      </p:nvGrpSpPr>
      <p:grpSpPr>
        <a:xfrm>
          <a:off x="0" y="0"/>
          <a:ext cx="0" cy="0"/>
          <a:chOff x="0" y="0"/>
          <a:chExt cx="0" cy="0"/>
        </a:xfrm>
      </p:grpSpPr>
      <p:pic>
        <p:nvPicPr>
          <p:cNvPr id="868" name="Google Shape;868;p1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72"/>
        <p:cNvGrpSpPr/>
        <p:nvPr/>
      </p:nvGrpSpPr>
      <p:grpSpPr>
        <a:xfrm>
          <a:off x="0" y="0"/>
          <a:ext cx="0" cy="0"/>
          <a:chOff x="0" y="0"/>
          <a:chExt cx="0" cy="0"/>
        </a:xfrm>
      </p:grpSpPr>
      <p:pic>
        <p:nvPicPr>
          <p:cNvPr id="873" name="Google Shape;873;p12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77"/>
        <p:cNvGrpSpPr/>
        <p:nvPr/>
      </p:nvGrpSpPr>
      <p:grpSpPr>
        <a:xfrm>
          <a:off x="0" y="0"/>
          <a:ext cx="0" cy="0"/>
          <a:chOff x="0" y="0"/>
          <a:chExt cx="0" cy="0"/>
        </a:xfrm>
      </p:grpSpPr>
      <p:pic>
        <p:nvPicPr>
          <p:cNvPr id="878" name="Google Shape;878;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2"/>
        <p:cNvGrpSpPr/>
        <p:nvPr/>
      </p:nvGrpSpPr>
      <p:grpSpPr>
        <a:xfrm>
          <a:off x="0" y="0"/>
          <a:ext cx="0" cy="0"/>
          <a:chOff x="0" y="0"/>
          <a:chExt cx="0" cy="0"/>
        </a:xfrm>
      </p:grpSpPr>
      <p:pic>
        <p:nvPicPr>
          <p:cNvPr id="883" name="Google Shape;883;p12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7"/>
        <p:cNvGrpSpPr/>
        <p:nvPr/>
      </p:nvGrpSpPr>
      <p:grpSpPr>
        <a:xfrm>
          <a:off x="0" y="0"/>
          <a:ext cx="0" cy="0"/>
          <a:chOff x="0" y="0"/>
          <a:chExt cx="0" cy="0"/>
        </a:xfrm>
      </p:grpSpPr>
      <p:pic>
        <p:nvPicPr>
          <p:cNvPr id="888" name="Google Shape;888;p129"/>
          <p:cNvPicPr preferRelativeResize="0"/>
          <p:nvPr/>
        </p:nvPicPr>
        <p:blipFill rotWithShape="1">
          <a:blip r:embed="rId3">
            <a:alphaModFix/>
          </a:blip>
          <a:srcRect/>
          <a:stretch/>
        </p:blipFill>
        <p:spPr>
          <a:xfrm>
            <a:off x="-5817" y="0"/>
            <a:ext cx="12192000" cy="6858000"/>
          </a:xfrm>
          <a:prstGeom prst="rect">
            <a:avLst/>
          </a:prstGeom>
          <a:noFill/>
          <a:ln>
            <a:noFill/>
          </a:ln>
        </p:spPr>
      </p:pic>
      <p:sp>
        <p:nvSpPr>
          <p:cNvPr id="889" name="Google Shape;889;p129"/>
          <p:cNvSpPr/>
          <p:nvPr/>
        </p:nvSpPr>
        <p:spPr>
          <a:xfrm>
            <a:off x="1271464" y="1124744"/>
            <a:ext cx="9649200" cy="4065600"/>
          </a:xfrm>
          <a:prstGeom prst="rect">
            <a:avLst/>
          </a:prstGeom>
          <a:solidFill>
            <a:schemeClr val="lt1"/>
          </a:solidFill>
          <a:ln>
            <a:noFill/>
          </a:ln>
          <a:effectLst>
            <a:outerShdw blurRad="40000" dist="23000" dir="5400000"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p129"/>
          <p:cNvSpPr txBox="1">
            <a:spLocks noGrp="1"/>
          </p:cNvSpPr>
          <p:nvPr>
            <p:ph type="title"/>
          </p:nvPr>
        </p:nvSpPr>
        <p:spPr>
          <a:xfrm>
            <a:off x="1653832" y="1450757"/>
            <a:ext cx="2639400" cy="1867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Vamos conhecer a Chave ________</a:t>
            </a:r>
            <a:endParaRPr>
              <a:solidFill>
                <a:srgbClr val="00742F"/>
              </a:solidFill>
              <a:latin typeface="Arial"/>
              <a:ea typeface="Arial"/>
              <a:cs typeface="Arial"/>
              <a:sym typeface="Arial"/>
            </a:endParaRPr>
          </a:p>
          <a:p>
            <a:pPr marL="0" lvl="0" indent="0" algn="l"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     (5)</a:t>
            </a:r>
            <a:endParaRPr>
              <a:solidFill>
                <a:srgbClr val="00742F"/>
              </a:solidFill>
              <a:latin typeface="Arial"/>
              <a:ea typeface="Arial"/>
              <a:cs typeface="Arial"/>
              <a:sym typeface="Arial"/>
            </a:endParaRPr>
          </a:p>
        </p:txBody>
      </p:sp>
      <p:sp>
        <p:nvSpPr>
          <p:cNvPr id="891" name="Google Shape;891;p129"/>
          <p:cNvSpPr txBox="1"/>
          <p:nvPr/>
        </p:nvSpPr>
        <p:spPr>
          <a:xfrm>
            <a:off x="1670775" y="30324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
        <p:nvSpPr>
          <p:cNvPr id="892" name="Google Shape;892;p129"/>
          <p:cNvSpPr/>
          <p:nvPr/>
        </p:nvSpPr>
        <p:spPr>
          <a:xfrm>
            <a:off x="5303422" y="3884266"/>
            <a:ext cx="4752900" cy="70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3414E"/>
              </a:solidFill>
              <a:latin typeface="Arial"/>
              <a:ea typeface="Arial"/>
              <a:cs typeface="Arial"/>
              <a:sym typeface="Arial"/>
            </a:endParaRPr>
          </a:p>
        </p:txBody>
      </p:sp>
      <p:pic>
        <p:nvPicPr>
          <p:cNvPr id="893" name="Google Shape;893;p129" descr="https://lh6.googleusercontent.com/K09FnZOXN_PyMxr1SIiqRYfCwAXeVsmBxKpILMoKNDIgQvFvEm-EL9pNJZF9qIC4ODS0srdndRCr2ijRTBDTM_ONCYBdqMSxuLRsMSLYVKkruw9x5qeBBJnb9U6fqmHM4UWXvZA74yrsWQ9I3w"/>
          <p:cNvPicPr preferRelativeResize="0"/>
          <p:nvPr/>
        </p:nvPicPr>
        <p:blipFill rotWithShape="1">
          <a:blip r:embed="rId4">
            <a:alphaModFix/>
          </a:blip>
          <a:srcRect/>
          <a:stretch/>
        </p:blipFill>
        <p:spPr>
          <a:xfrm>
            <a:off x="5303422" y="1331402"/>
            <a:ext cx="5286752" cy="2304256"/>
          </a:xfrm>
          <a:prstGeom prst="rect">
            <a:avLst/>
          </a:prstGeom>
          <a:noFill/>
          <a:ln>
            <a:noFill/>
          </a:ln>
        </p:spPr>
      </p:pic>
      <p:sp>
        <p:nvSpPr>
          <p:cNvPr id="894" name="Google Shape;894;p129"/>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1"/>
        <p:cNvGrpSpPr/>
        <p:nvPr/>
      </p:nvGrpSpPr>
      <p:grpSpPr>
        <a:xfrm>
          <a:off x="0" y="0"/>
          <a:ext cx="0" cy="0"/>
          <a:chOff x="0" y="0"/>
          <a:chExt cx="0" cy="0"/>
        </a:xfrm>
      </p:grpSpPr>
      <p:pic>
        <p:nvPicPr>
          <p:cNvPr id="182" name="Google Shape;182;p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98"/>
        <p:cNvGrpSpPr/>
        <p:nvPr/>
      </p:nvGrpSpPr>
      <p:grpSpPr>
        <a:xfrm>
          <a:off x="0" y="0"/>
          <a:ext cx="0" cy="0"/>
          <a:chOff x="0" y="0"/>
          <a:chExt cx="0" cy="0"/>
        </a:xfrm>
      </p:grpSpPr>
      <p:pic>
        <p:nvPicPr>
          <p:cNvPr id="899" name="Google Shape;8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03"/>
        <p:cNvGrpSpPr/>
        <p:nvPr/>
      </p:nvGrpSpPr>
      <p:grpSpPr>
        <a:xfrm>
          <a:off x="0" y="0"/>
          <a:ext cx="0" cy="0"/>
          <a:chOff x="0" y="0"/>
          <a:chExt cx="0" cy="0"/>
        </a:xfrm>
      </p:grpSpPr>
      <p:pic>
        <p:nvPicPr>
          <p:cNvPr id="904" name="Google Shape;904;p13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08"/>
        <p:cNvGrpSpPr/>
        <p:nvPr/>
      </p:nvGrpSpPr>
      <p:grpSpPr>
        <a:xfrm>
          <a:off x="0" y="0"/>
          <a:ext cx="0" cy="0"/>
          <a:chOff x="0" y="0"/>
          <a:chExt cx="0" cy="0"/>
        </a:xfrm>
      </p:grpSpPr>
      <p:pic>
        <p:nvPicPr>
          <p:cNvPr id="909" name="Google Shape;909;p13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3"/>
        <p:cNvGrpSpPr/>
        <p:nvPr/>
      </p:nvGrpSpPr>
      <p:grpSpPr>
        <a:xfrm>
          <a:off x="0" y="0"/>
          <a:ext cx="0" cy="0"/>
          <a:chOff x="0" y="0"/>
          <a:chExt cx="0" cy="0"/>
        </a:xfrm>
      </p:grpSpPr>
      <p:pic>
        <p:nvPicPr>
          <p:cNvPr id="914" name="Google Shape;914;p1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8"/>
        <p:cNvGrpSpPr/>
        <p:nvPr/>
      </p:nvGrpSpPr>
      <p:grpSpPr>
        <a:xfrm>
          <a:off x="0" y="0"/>
          <a:ext cx="0" cy="0"/>
          <a:chOff x="0" y="0"/>
          <a:chExt cx="0" cy="0"/>
        </a:xfrm>
      </p:grpSpPr>
      <p:pic>
        <p:nvPicPr>
          <p:cNvPr id="919" name="Google Shape;919;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3"/>
        <p:cNvGrpSpPr/>
        <p:nvPr/>
      </p:nvGrpSpPr>
      <p:grpSpPr>
        <a:xfrm>
          <a:off x="0" y="0"/>
          <a:ext cx="0" cy="0"/>
          <a:chOff x="0" y="0"/>
          <a:chExt cx="0" cy="0"/>
        </a:xfrm>
      </p:grpSpPr>
      <p:pic>
        <p:nvPicPr>
          <p:cNvPr id="924" name="Google Shape;924;p13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28"/>
        <p:cNvGrpSpPr/>
        <p:nvPr/>
      </p:nvGrpSpPr>
      <p:grpSpPr>
        <a:xfrm>
          <a:off x="0" y="0"/>
          <a:ext cx="0" cy="0"/>
          <a:chOff x="0" y="0"/>
          <a:chExt cx="0" cy="0"/>
        </a:xfrm>
      </p:grpSpPr>
      <p:pic>
        <p:nvPicPr>
          <p:cNvPr id="929" name="Google Shape;929;p13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33"/>
        <p:cNvGrpSpPr/>
        <p:nvPr/>
      </p:nvGrpSpPr>
      <p:grpSpPr>
        <a:xfrm>
          <a:off x="0" y="0"/>
          <a:ext cx="0" cy="0"/>
          <a:chOff x="0" y="0"/>
          <a:chExt cx="0" cy="0"/>
        </a:xfrm>
      </p:grpSpPr>
      <p:sp>
        <p:nvSpPr>
          <p:cNvPr id="934" name="Google Shape;934;p137"/>
          <p:cNvSpPr txBox="1"/>
          <p:nvPr/>
        </p:nvSpPr>
        <p:spPr>
          <a:xfrm>
            <a:off x="8030075" y="4191000"/>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sp>
        <p:nvSpPr>
          <p:cNvPr id="935" name="Google Shape;935;p137"/>
          <p:cNvSpPr txBox="1"/>
          <p:nvPr/>
        </p:nvSpPr>
        <p:spPr>
          <a:xfrm>
            <a:off x="9742225" y="4873650"/>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sp>
        <p:nvSpPr>
          <p:cNvPr id="936" name="Google Shape;936;p137"/>
          <p:cNvSpPr txBox="1"/>
          <p:nvPr/>
        </p:nvSpPr>
        <p:spPr>
          <a:xfrm>
            <a:off x="7569800" y="5149775"/>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pic>
        <p:nvPicPr>
          <p:cNvPr id="937" name="Google Shape;937;p13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41"/>
        <p:cNvGrpSpPr/>
        <p:nvPr/>
      </p:nvGrpSpPr>
      <p:grpSpPr>
        <a:xfrm>
          <a:off x="0" y="0"/>
          <a:ext cx="0" cy="0"/>
          <a:chOff x="0" y="0"/>
          <a:chExt cx="0" cy="0"/>
        </a:xfrm>
      </p:grpSpPr>
      <p:sp>
        <p:nvSpPr>
          <p:cNvPr id="942" name="Google Shape;942;p138"/>
          <p:cNvSpPr txBox="1"/>
          <p:nvPr/>
        </p:nvSpPr>
        <p:spPr>
          <a:xfrm>
            <a:off x="8030075" y="4191000"/>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sp>
        <p:nvSpPr>
          <p:cNvPr id="943" name="Google Shape;943;p138"/>
          <p:cNvSpPr txBox="1"/>
          <p:nvPr/>
        </p:nvSpPr>
        <p:spPr>
          <a:xfrm>
            <a:off x="9742225" y="4873650"/>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sp>
        <p:nvSpPr>
          <p:cNvPr id="944" name="Google Shape;944;p138"/>
          <p:cNvSpPr txBox="1"/>
          <p:nvPr/>
        </p:nvSpPr>
        <p:spPr>
          <a:xfrm>
            <a:off x="7569800" y="5149775"/>
            <a:ext cx="978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6701"/>
              </a:solidFill>
              <a:latin typeface="Calibri"/>
              <a:ea typeface="Calibri"/>
              <a:cs typeface="Calibri"/>
              <a:sym typeface="Calibri"/>
            </a:endParaRPr>
          </a:p>
        </p:txBody>
      </p:sp>
      <p:pic>
        <p:nvPicPr>
          <p:cNvPr id="945" name="Google Shape;945;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49"/>
        <p:cNvGrpSpPr/>
        <p:nvPr/>
      </p:nvGrpSpPr>
      <p:grpSpPr>
        <a:xfrm>
          <a:off x="0" y="0"/>
          <a:ext cx="0" cy="0"/>
          <a:chOff x="0" y="0"/>
          <a:chExt cx="0" cy="0"/>
        </a:xfrm>
      </p:grpSpPr>
      <p:pic>
        <p:nvPicPr>
          <p:cNvPr id="950" name="Google Shape;950;p13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6"/>
        <p:cNvGrpSpPr/>
        <p:nvPr/>
      </p:nvGrpSpPr>
      <p:grpSpPr>
        <a:xfrm>
          <a:off x="0" y="0"/>
          <a:ext cx="0" cy="0"/>
          <a:chOff x="0" y="0"/>
          <a:chExt cx="0" cy="0"/>
        </a:xfrm>
      </p:grpSpPr>
      <p:pic>
        <p:nvPicPr>
          <p:cNvPr id="187" name="Google Shape;187;p1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54"/>
        <p:cNvGrpSpPr/>
        <p:nvPr/>
      </p:nvGrpSpPr>
      <p:grpSpPr>
        <a:xfrm>
          <a:off x="0" y="0"/>
          <a:ext cx="0" cy="0"/>
          <a:chOff x="0" y="0"/>
          <a:chExt cx="0" cy="0"/>
        </a:xfrm>
      </p:grpSpPr>
      <p:pic>
        <p:nvPicPr>
          <p:cNvPr id="955" name="Google Shape;955;p14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59"/>
        <p:cNvGrpSpPr/>
        <p:nvPr/>
      </p:nvGrpSpPr>
      <p:grpSpPr>
        <a:xfrm>
          <a:off x="0" y="0"/>
          <a:ext cx="0" cy="0"/>
          <a:chOff x="0" y="0"/>
          <a:chExt cx="0" cy="0"/>
        </a:xfrm>
      </p:grpSpPr>
      <p:pic>
        <p:nvPicPr>
          <p:cNvPr id="960" name="Google Shape;960;p14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4"/>
        <p:cNvGrpSpPr/>
        <p:nvPr/>
      </p:nvGrpSpPr>
      <p:grpSpPr>
        <a:xfrm>
          <a:off x="0" y="0"/>
          <a:ext cx="0" cy="0"/>
          <a:chOff x="0" y="0"/>
          <a:chExt cx="0" cy="0"/>
        </a:xfrm>
      </p:grpSpPr>
      <p:pic>
        <p:nvPicPr>
          <p:cNvPr id="965" name="Google Shape;965;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9"/>
        <p:cNvGrpSpPr/>
        <p:nvPr/>
      </p:nvGrpSpPr>
      <p:grpSpPr>
        <a:xfrm>
          <a:off x="0" y="0"/>
          <a:ext cx="0" cy="0"/>
          <a:chOff x="0" y="0"/>
          <a:chExt cx="0" cy="0"/>
        </a:xfrm>
      </p:grpSpPr>
      <p:pic>
        <p:nvPicPr>
          <p:cNvPr id="970" name="Google Shape;970;p1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74"/>
        <p:cNvGrpSpPr/>
        <p:nvPr/>
      </p:nvGrpSpPr>
      <p:grpSpPr>
        <a:xfrm>
          <a:off x="0" y="0"/>
          <a:ext cx="0" cy="0"/>
          <a:chOff x="0" y="0"/>
          <a:chExt cx="0" cy="0"/>
        </a:xfrm>
      </p:grpSpPr>
      <p:pic>
        <p:nvPicPr>
          <p:cNvPr id="975" name="Google Shape;975;p14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79"/>
        <p:cNvGrpSpPr/>
        <p:nvPr/>
      </p:nvGrpSpPr>
      <p:grpSpPr>
        <a:xfrm>
          <a:off x="0" y="0"/>
          <a:ext cx="0" cy="0"/>
          <a:chOff x="0" y="0"/>
          <a:chExt cx="0" cy="0"/>
        </a:xfrm>
      </p:grpSpPr>
      <p:pic>
        <p:nvPicPr>
          <p:cNvPr id="980" name="Google Shape;980;p14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4"/>
        <p:cNvGrpSpPr/>
        <p:nvPr/>
      </p:nvGrpSpPr>
      <p:grpSpPr>
        <a:xfrm>
          <a:off x="0" y="0"/>
          <a:ext cx="0" cy="0"/>
          <a:chOff x="0" y="0"/>
          <a:chExt cx="0" cy="0"/>
        </a:xfrm>
      </p:grpSpPr>
      <p:pic>
        <p:nvPicPr>
          <p:cNvPr id="985" name="Google Shape;985;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9"/>
        <p:cNvGrpSpPr/>
        <p:nvPr/>
      </p:nvGrpSpPr>
      <p:grpSpPr>
        <a:xfrm>
          <a:off x="0" y="0"/>
          <a:ext cx="0" cy="0"/>
          <a:chOff x="0" y="0"/>
          <a:chExt cx="0" cy="0"/>
        </a:xfrm>
      </p:grpSpPr>
      <p:pic>
        <p:nvPicPr>
          <p:cNvPr id="990" name="Google Shape;990;p14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95"/>
        <p:cNvGrpSpPr/>
        <p:nvPr/>
      </p:nvGrpSpPr>
      <p:grpSpPr>
        <a:xfrm>
          <a:off x="0" y="0"/>
          <a:ext cx="0" cy="0"/>
          <a:chOff x="0" y="0"/>
          <a:chExt cx="0" cy="0"/>
        </a:xfrm>
      </p:grpSpPr>
      <p:pic>
        <p:nvPicPr>
          <p:cNvPr id="996" name="Google Shape;996;p14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01"/>
        <p:cNvGrpSpPr/>
        <p:nvPr/>
      </p:nvGrpSpPr>
      <p:grpSpPr>
        <a:xfrm>
          <a:off x="0" y="0"/>
          <a:ext cx="0" cy="0"/>
          <a:chOff x="0" y="0"/>
          <a:chExt cx="0" cy="0"/>
        </a:xfrm>
      </p:grpSpPr>
      <p:sp>
        <p:nvSpPr>
          <p:cNvPr id="1002" name="Google Shape;1002;p149"/>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1003" name="Google Shape;1003;p14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1"/>
        <p:cNvGrpSpPr/>
        <p:nvPr/>
      </p:nvGrpSpPr>
      <p:grpSpPr>
        <a:xfrm>
          <a:off x="0" y="0"/>
          <a:ext cx="0" cy="0"/>
          <a:chOff x="0" y="0"/>
          <a:chExt cx="0" cy="0"/>
        </a:xfrm>
      </p:grpSpPr>
      <p:sp>
        <p:nvSpPr>
          <p:cNvPr id="192" name="Google Shape;192;p15"/>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193" name="Google Shape;193;p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194" name="Google Shape;194;p1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07"/>
        <p:cNvGrpSpPr/>
        <p:nvPr/>
      </p:nvGrpSpPr>
      <p:grpSpPr>
        <a:xfrm>
          <a:off x="0" y="0"/>
          <a:ext cx="0" cy="0"/>
          <a:chOff x="0" y="0"/>
          <a:chExt cx="0" cy="0"/>
        </a:xfrm>
      </p:grpSpPr>
      <p:pic>
        <p:nvPicPr>
          <p:cNvPr id="1008" name="Google Shape;1008;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12"/>
        <p:cNvGrpSpPr/>
        <p:nvPr/>
      </p:nvGrpSpPr>
      <p:grpSpPr>
        <a:xfrm>
          <a:off x="0" y="0"/>
          <a:ext cx="0" cy="0"/>
          <a:chOff x="0" y="0"/>
          <a:chExt cx="0" cy="0"/>
        </a:xfrm>
      </p:grpSpPr>
      <p:pic>
        <p:nvPicPr>
          <p:cNvPr id="1013" name="Google Shape;1013;p15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17"/>
        <p:cNvGrpSpPr/>
        <p:nvPr/>
      </p:nvGrpSpPr>
      <p:grpSpPr>
        <a:xfrm>
          <a:off x="0" y="0"/>
          <a:ext cx="0" cy="0"/>
          <a:chOff x="0" y="0"/>
          <a:chExt cx="0" cy="0"/>
        </a:xfrm>
      </p:grpSpPr>
      <p:pic>
        <p:nvPicPr>
          <p:cNvPr id="1018" name="Google Shape;1018;p15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2"/>
        <p:cNvGrpSpPr/>
        <p:nvPr/>
      </p:nvGrpSpPr>
      <p:grpSpPr>
        <a:xfrm>
          <a:off x="0" y="0"/>
          <a:ext cx="0" cy="0"/>
          <a:chOff x="0" y="0"/>
          <a:chExt cx="0" cy="0"/>
        </a:xfrm>
      </p:grpSpPr>
      <p:pic>
        <p:nvPicPr>
          <p:cNvPr id="1023" name="Google Shape;1023;p15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8"/>
        <p:cNvGrpSpPr/>
        <p:nvPr/>
      </p:nvGrpSpPr>
      <p:grpSpPr>
        <a:xfrm>
          <a:off x="0" y="0"/>
          <a:ext cx="0" cy="0"/>
          <a:chOff x="0" y="0"/>
          <a:chExt cx="0" cy="0"/>
        </a:xfrm>
      </p:grpSpPr>
      <p:sp>
        <p:nvSpPr>
          <p:cNvPr id="199" name="Google Shape;199;p16"/>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00" name="Google Shape;200;p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01" name="Google Shape;201;p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5"/>
        <p:cNvGrpSpPr/>
        <p:nvPr/>
      </p:nvGrpSpPr>
      <p:grpSpPr>
        <a:xfrm>
          <a:off x="0" y="0"/>
          <a:ext cx="0" cy="0"/>
          <a:chOff x="0" y="0"/>
          <a:chExt cx="0" cy="0"/>
        </a:xfrm>
      </p:grpSpPr>
      <p:sp>
        <p:nvSpPr>
          <p:cNvPr id="206" name="Google Shape;206;p17"/>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07" name="Google Shape;207;p1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08" name="Google Shape;208;p1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2"/>
        <p:cNvGrpSpPr/>
        <p:nvPr/>
      </p:nvGrpSpPr>
      <p:grpSpPr>
        <a:xfrm>
          <a:off x="0" y="0"/>
          <a:ext cx="0" cy="0"/>
          <a:chOff x="0" y="0"/>
          <a:chExt cx="0" cy="0"/>
        </a:xfrm>
      </p:grpSpPr>
      <p:sp>
        <p:nvSpPr>
          <p:cNvPr id="213" name="Google Shape;213;p18"/>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14" name="Google Shape;214;p1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15" name="Google Shape;215;p1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9"/>
        <p:cNvGrpSpPr/>
        <p:nvPr/>
      </p:nvGrpSpPr>
      <p:grpSpPr>
        <a:xfrm>
          <a:off x="0" y="0"/>
          <a:ext cx="0" cy="0"/>
          <a:chOff x="0" y="0"/>
          <a:chExt cx="0" cy="0"/>
        </a:xfrm>
      </p:grpSpPr>
      <p:sp>
        <p:nvSpPr>
          <p:cNvPr id="220" name="Google Shape;220;p19"/>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21" name="Google Shape;221;p1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22" name="Google Shape;222;p1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6"/>
        <p:cNvGrpSpPr/>
        <p:nvPr/>
      </p:nvGrpSpPr>
      <p:grpSpPr>
        <a:xfrm>
          <a:off x="0" y="0"/>
          <a:ext cx="0" cy="0"/>
          <a:chOff x="0" y="0"/>
          <a:chExt cx="0" cy="0"/>
        </a:xfrm>
      </p:grpSpPr>
      <p:sp>
        <p:nvSpPr>
          <p:cNvPr id="227" name="Google Shape;227;p20"/>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28" name="Google Shape;228;p2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29" name="Google Shape;229;p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3"/>
        <p:cNvGrpSpPr/>
        <p:nvPr/>
      </p:nvGrpSpPr>
      <p:grpSpPr>
        <a:xfrm>
          <a:off x="0" y="0"/>
          <a:ext cx="0" cy="0"/>
          <a:chOff x="0" y="0"/>
          <a:chExt cx="0" cy="0"/>
        </a:xfrm>
      </p:grpSpPr>
      <p:sp>
        <p:nvSpPr>
          <p:cNvPr id="234" name="Google Shape;234;p21"/>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35" name="Google Shape;235;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36" name="Google Shape;236;p2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0"/>
        <p:cNvGrpSpPr/>
        <p:nvPr/>
      </p:nvGrpSpPr>
      <p:grpSpPr>
        <a:xfrm>
          <a:off x="0" y="0"/>
          <a:ext cx="0" cy="0"/>
          <a:chOff x="0" y="0"/>
          <a:chExt cx="0" cy="0"/>
        </a:xfrm>
      </p:grpSpPr>
      <p:sp>
        <p:nvSpPr>
          <p:cNvPr id="241" name="Google Shape;241;p22"/>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42" name="Google Shape;242;p2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43" name="Google Shape;243;p2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7"/>
        <p:cNvGrpSpPr/>
        <p:nvPr/>
      </p:nvGrpSpPr>
      <p:grpSpPr>
        <a:xfrm>
          <a:off x="0" y="0"/>
          <a:ext cx="0" cy="0"/>
          <a:chOff x="0" y="0"/>
          <a:chExt cx="0" cy="0"/>
        </a:xfrm>
      </p:grpSpPr>
      <p:pic>
        <p:nvPicPr>
          <p:cNvPr id="248" name="Google Shape;248;p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2"/>
        <p:cNvGrpSpPr/>
        <p:nvPr/>
      </p:nvGrpSpPr>
      <p:grpSpPr>
        <a:xfrm>
          <a:off x="0" y="0"/>
          <a:ext cx="0" cy="0"/>
          <a:chOff x="0" y="0"/>
          <a:chExt cx="0" cy="0"/>
        </a:xfrm>
      </p:grpSpPr>
      <p:sp>
        <p:nvSpPr>
          <p:cNvPr id="253" name="Google Shape;253;p24"/>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254" name="Google Shape;254;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sp>
        <p:nvSpPr>
          <p:cNvPr id="255" name="Google Shape;255;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256" name="Google Shape;256;p2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2"/>
        <p:cNvGrpSpPr/>
        <p:nvPr/>
      </p:nvGrpSpPr>
      <p:grpSpPr>
        <a:xfrm>
          <a:off x="0" y="0"/>
          <a:ext cx="0" cy="0"/>
          <a:chOff x="0" y="0"/>
          <a:chExt cx="0" cy="0"/>
        </a:xfrm>
      </p:grpSpPr>
      <p:pic>
        <p:nvPicPr>
          <p:cNvPr id="263" name="Google Shape;263;p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9"/>
        <p:cNvGrpSpPr/>
        <p:nvPr/>
      </p:nvGrpSpPr>
      <p:grpSpPr>
        <a:xfrm>
          <a:off x="0" y="0"/>
          <a:ext cx="0" cy="0"/>
          <a:chOff x="0" y="0"/>
          <a:chExt cx="0" cy="0"/>
        </a:xfrm>
      </p:grpSpPr>
      <p:pic>
        <p:nvPicPr>
          <p:cNvPr id="270" name="Google Shape;270;p2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4"/>
        <p:cNvGrpSpPr/>
        <p:nvPr/>
      </p:nvGrpSpPr>
      <p:grpSpPr>
        <a:xfrm>
          <a:off x="0" y="0"/>
          <a:ext cx="0" cy="0"/>
          <a:chOff x="0" y="0"/>
          <a:chExt cx="0" cy="0"/>
        </a:xfrm>
      </p:grpSpPr>
      <p:pic>
        <p:nvPicPr>
          <p:cNvPr id="275" name="Google Shape;275;p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1"/>
        <p:cNvGrpSpPr/>
        <p:nvPr/>
      </p:nvGrpSpPr>
      <p:grpSpPr>
        <a:xfrm>
          <a:off x="0" y="0"/>
          <a:ext cx="0" cy="0"/>
          <a:chOff x="0" y="0"/>
          <a:chExt cx="0" cy="0"/>
        </a:xfrm>
      </p:grpSpPr>
      <p:pic>
        <p:nvPicPr>
          <p:cNvPr id="282" name="Google Shape;282;p2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6"/>
        <p:cNvGrpSpPr/>
        <p:nvPr/>
      </p:nvGrpSpPr>
      <p:grpSpPr>
        <a:xfrm>
          <a:off x="0" y="0"/>
          <a:ext cx="0" cy="0"/>
          <a:chOff x="0" y="0"/>
          <a:chExt cx="0" cy="0"/>
        </a:xfrm>
      </p:grpSpPr>
      <p:pic>
        <p:nvPicPr>
          <p:cNvPr id="287" name="Google Shape;287;p2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4"/>
        <p:cNvGrpSpPr/>
        <p:nvPr/>
      </p:nvGrpSpPr>
      <p:grpSpPr>
        <a:xfrm>
          <a:off x="0" y="0"/>
          <a:ext cx="0" cy="0"/>
          <a:chOff x="0" y="0"/>
          <a:chExt cx="0" cy="0"/>
        </a:xfrm>
      </p:grpSpPr>
      <p:pic>
        <p:nvPicPr>
          <p:cNvPr id="105" name="Google Shape;105;p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3"/>
        <p:cNvGrpSpPr/>
        <p:nvPr/>
      </p:nvGrpSpPr>
      <p:grpSpPr>
        <a:xfrm>
          <a:off x="0" y="0"/>
          <a:ext cx="0" cy="0"/>
          <a:chOff x="0" y="0"/>
          <a:chExt cx="0" cy="0"/>
        </a:xfrm>
      </p:grpSpPr>
      <p:pic>
        <p:nvPicPr>
          <p:cNvPr id="294" name="Google Shape;294;p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8"/>
        <p:cNvGrpSpPr/>
        <p:nvPr/>
      </p:nvGrpSpPr>
      <p:grpSpPr>
        <a:xfrm>
          <a:off x="0" y="0"/>
          <a:ext cx="0" cy="0"/>
          <a:chOff x="0" y="0"/>
          <a:chExt cx="0" cy="0"/>
        </a:xfrm>
      </p:grpSpPr>
      <p:pic>
        <p:nvPicPr>
          <p:cNvPr id="299" name="Google Shape;299;p3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3"/>
        <p:cNvGrpSpPr/>
        <p:nvPr/>
      </p:nvGrpSpPr>
      <p:grpSpPr>
        <a:xfrm>
          <a:off x="0" y="0"/>
          <a:ext cx="0" cy="0"/>
          <a:chOff x="0" y="0"/>
          <a:chExt cx="0" cy="0"/>
        </a:xfrm>
      </p:grpSpPr>
      <p:pic>
        <p:nvPicPr>
          <p:cNvPr id="304" name="Google Shape;304;p3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9"/>
        <p:cNvGrpSpPr/>
        <p:nvPr/>
      </p:nvGrpSpPr>
      <p:grpSpPr>
        <a:xfrm>
          <a:off x="0" y="0"/>
          <a:ext cx="0" cy="0"/>
          <a:chOff x="0" y="0"/>
          <a:chExt cx="0" cy="0"/>
        </a:xfrm>
      </p:grpSpPr>
      <p:pic>
        <p:nvPicPr>
          <p:cNvPr id="310" name="Google Shape;310;p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5"/>
        <p:cNvGrpSpPr/>
        <p:nvPr/>
      </p:nvGrpSpPr>
      <p:grpSpPr>
        <a:xfrm>
          <a:off x="0" y="0"/>
          <a:ext cx="0" cy="0"/>
          <a:chOff x="0" y="0"/>
          <a:chExt cx="0" cy="0"/>
        </a:xfrm>
      </p:grpSpPr>
      <p:sp>
        <p:nvSpPr>
          <p:cNvPr id="316" name="Google Shape;316;p34"/>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17" name="Google Shape;317;p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sp>
        <p:nvSpPr>
          <p:cNvPr id="323" name="Google Shape;323;p35"/>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24" name="Google Shape;324;p3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8"/>
        <p:cNvGrpSpPr/>
        <p:nvPr/>
      </p:nvGrpSpPr>
      <p:grpSpPr>
        <a:xfrm>
          <a:off x="0" y="0"/>
          <a:ext cx="0" cy="0"/>
          <a:chOff x="0" y="0"/>
          <a:chExt cx="0" cy="0"/>
        </a:xfrm>
      </p:grpSpPr>
      <p:pic>
        <p:nvPicPr>
          <p:cNvPr id="329" name="Google Shape;329;p3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3"/>
        <p:cNvGrpSpPr/>
        <p:nvPr/>
      </p:nvGrpSpPr>
      <p:grpSpPr>
        <a:xfrm>
          <a:off x="0" y="0"/>
          <a:ext cx="0" cy="0"/>
          <a:chOff x="0" y="0"/>
          <a:chExt cx="0" cy="0"/>
        </a:xfrm>
      </p:grpSpPr>
      <p:sp>
        <p:nvSpPr>
          <p:cNvPr id="334" name="Google Shape;334;p37"/>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35" name="Google Shape;335;p3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
        <p:cNvGrpSpPr/>
        <p:nvPr/>
      </p:nvGrpSpPr>
      <p:grpSpPr>
        <a:xfrm>
          <a:off x="0" y="0"/>
          <a:ext cx="0" cy="0"/>
          <a:chOff x="0" y="0"/>
          <a:chExt cx="0" cy="0"/>
        </a:xfrm>
      </p:grpSpPr>
      <p:pic>
        <p:nvPicPr>
          <p:cNvPr id="341" name="Google Shape;341;p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5"/>
        <p:cNvGrpSpPr/>
        <p:nvPr/>
      </p:nvGrpSpPr>
      <p:grpSpPr>
        <a:xfrm>
          <a:off x="0" y="0"/>
          <a:ext cx="0" cy="0"/>
          <a:chOff x="0" y="0"/>
          <a:chExt cx="0" cy="0"/>
        </a:xfrm>
      </p:grpSpPr>
      <p:pic>
        <p:nvPicPr>
          <p:cNvPr id="346" name="Google Shape;346;p3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3">
            <a:alphaModFix/>
          </a:blip>
          <a:srcRect t="44375"/>
          <a:stretch/>
        </p:blipFill>
        <p:spPr>
          <a:xfrm>
            <a:off x="1" y="2438582"/>
            <a:ext cx="12191998" cy="4419420"/>
          </a:xfrm>
          <a:prstGeom prst="rect">
            <a:avLst/>
          </a:prstGeom>
          <a:noFill/>
          <a:ln>
            <a:noFill/>
          </a:ln>
        </p:spPr>
      </p:pic>
      <p:pic>
        <p:nvPicPr>
          <p:cNvPr id="112" name="Google Shape;112;p4"/>
          <p:cNvPicPr preferRelativeResize="0"/>
          <p:nvPr/>
        </p:nvPicPr>
        <p:blipFill rotWithShape="1">
          <a:blip r:embed="rId4">
            <a:alphaModFix/>
          </a:blip>
          <a:srcRect l="29986" r="35225"/>
          <a:stretch/>
        </p:blipFill>
        <p:spPr>
          <a:xfrm>
            <a:off x="8688288" y="14288"/>
            <a:ext cx="3503709" cy="6858000"/>
          </a:xfrm>
          <a:prstGeom prst="rect">
            <a:avLst/>
          </a:prstGeom>
          <a:noFill/>
          <a:ln>
            <a:noFill/>
          </a:ln>
        </p:spPr>
      </p:pic>
      <p:pic>
        <p:nvPicPr>
          <p:cNvPr id="113" name="Google Shape;113;p4"/>
          <p:cNvPicPr preferRelativeResize="0"/>
          <p:nvPr/>
        </p:nvPicPr>
        <p:blipFill rotWithShape="1">
          <a:blip r:embed="rId4">
            <a:alphaModFix/>
          </a:blip>
          <a:srcRect l="59666"/>
          <a:stretch/>
        </p:blipFill>
        <p:spPr>
          <a:xfrm>
            <a:off x="0" y="14288"/>
            <a:ext cx="4062216" cy="6858000"/>
          </a:xfrm>
          <a:prstGeom prst="rect">
            <a:avLst/>
          </a:prstGeom>
          <a:noFill/>
          <a:ln>
            <a:noFill/>
          </a:ln>
        </p:spPr>
      </p:pic>
      <p:sp>
        <p:nvSpPr>
          <p:cNvPr id="114" name="Google Shape;114;p4"/>
          <p:cNvSpPr/>
          <p:nvPr/>
        </p:nvSpPr>
        <p:spPr>
          <a:xfrm>
            <a:off x="1879794" y="374603"/>
            <a:ext cx="2215380" cy="2215380"/>
          </a:xfrm>
          <a:prstGeom prst="ellipse">
            <a:avLst/>
          </a:prstGeom>
          <a:solidFill>
            <a:schemeClr val="lt1"/>
          </a:solidFill>
          <a:ln>
            <a:noFill/>
          </a:ln>
          <a:effectLst>
            <a:outerShdw blurRad="50800" dist="50800" dir="5400000" algn="ctr"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4"/>
          <p:cNvSpPr txBox="1"/>
          <p:nvPr/>
        </p:nvSpPr>
        <p:spPr>
          <a:xfrm>
            <a:off x="2093583" y="655447"/>
            <a:ext cx="1787791" cy="833178"/>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742F"/>
                </a:solidFill>
                <a:latin typeface="Arial"/>
                <a:ea typeface="Arial"/>
                <a:cs typeface="Arial"/>
                <a:sym typeface="Arial"/>
              </a:rPr>
              <a:t>Nome do facilitador</a:t>
            </a:r>
            <a:endParaRPr sz="1800" b="0" i="0" u="none" strike="noStrike" cap="none">
              <a:solidFill>
                <a:srgbClr val="00742F"/>
              </a:solidFill>
              <a:latin typeface="Calibri"/>
              <a:ea typeface="Calibri"/>
              <a:cs typeface="Calibri"/>
              <a:sym typeface="Calibri"/>
            </a:endParaRPr>
          </a:p>
        </p:txBody>
      </p:sp>
      <p:sp>
        <p:nvSpPr>
          <p:cNvPr id="116" name="Google Shape;116;p4"/>
          <p:cNvSpPr txBox="1"/>
          <p:nvPr/>
        </p:nvSpPr>
        <p:spPr>
          <a:xfrm>
            <a:off x="2148556" y="1547791"/>
            <a:ext cx="1677900" cy="648600"/>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a:solidFill>
                  <a:srgbClr val="03414E"/>
                </a:solidFill>
                <a:latin typeface="Calibri"/>
                <a:ea typeface="Calibri"/>
                <a:cs typeface="Calibri"/>
                <a:sym typeface="Calibri"/>
              </a:rPr>
              <a:t>Facilitador</a:t>
            </a:r>
            <a:r>
              <a:rPr lang="en-US" sz="1800" b="0" i="0" u="none" strike="noStrike" cap="none" dirty="0">
                <a:solidFill>
                  <a:srgbClr val="03414E"/>
                </a:solidFill>
                <a:latin typeface="Calibri"/>
                <a:ea typeface="Calibri"/>
                <a:cs typeface="Calibri"/>
                <a:sym typeface="Calibri"/>
              </a:rPr>
              <a:t> De </a:t>
            </a:r>
            <a:r>
              <a:rPr lang="en-US" sz="1800" b="0" i="0" u="none" strike="noStrike" cap="none" dirty="0" err="1">
                <a:solidFill>
                  <a:srgbClr val="03414E"/>
                </a:solidFill>
                <a:latin typeface="Calibri"/>
                <a:ea typeface="Calibri"/>
                <a:cs typeface="Calibri"/>
                <a:sym typeface="Calibri"/>
              </a:rPr>
              <a:t>Grupo</a:t>
            </a:r>
            <a:r>
              <a:rPr lang="en-US" sz="1800" b="0" i="0" u="none" strike="noStrike" cap="none" dirty="0">
                <a:solidFill>
                  <a:srgbClr val="03414E"/>
                </a:solidFill>
                <a:latin typeface="Calibri"/>
                <a:ea typeface="Calibri"/>
                <a:cs typeface="Calibri"/>
                <a:sym typeface="Calibri"/>
              </a:rPr>
              <a:t> MATES</a:t>
            </a:r>
            <a:endParaRPr sz="1800" b="0" i="0" u="none" strike="noStrike" cap="none" dirty="0">
              <a:solidFill>
                <a:srgbClr val="03414E"/>
              </a:solidFill>
              <a:latin typeface="Calibri"/>
              <a:ea typeface="Calibri"/>
              <a:cs typeface="Calibri"/>
              <a:sym typeface="Calibri"/>
            </a:endParaRPr>
          </a:p>
        </p:txBody>
      </p:sp>
      <p:sp>
        <p:nvSpPr>
          <p:cNvPr id="117" name="Google Shape;117;p4"/>
          <p:cNvSpPr txBox="1"/>
          <p:nvPr/>
        </p:nvSpPr>
        <p:spPr>
          <a:xfrm>
            <a:off x="5202104" y="2829458"/>
            <a:ext cx="1787791" cy="833178"/>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742F"/>
                </a:solidFill>
                <a:latin typeface="Calibri"/>
                <a:ea typeface="Calibri"/>
                <a:cs typeface="Calibri"/>
                <a:sym typeface="Calibri"/>
              </a:rPr>
              <a:t>Sua foto aqui</a:t>
            </a:r>
            <a:endParaRPr sz="1800" b="0" i="0" u="none" strike="noStrike" cap="none">
              <a:solidFill>
                <a:srgbClr val="00742F"/>
              </a:solidFill>
              <a:latin typeface="Calibri"/>
              <a:ea typeface="Calibri"/>
              <a:cs typeface="Calibri"/>
              <a:sym typeface="Calibri"/>
            </a:endParaRPr>
          </a:p>
        </p:txBody>
      </p:sp>
      <p:sp>
        <p:nvSpPr>
          <p:cNvPr id="118" name="Google Shape;118;p4"/>
          <p:cNvSpPr txBox="1"/>
          <p:nvPr/>
        </p:nvSpPr>
        <p:spPr>
          <a:xfrm>
            <a:off x="2147099" y="5287547"/>
            <a:ext cx="7897800" cy="664200"/>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700" b="1" i="0" u="none" strike="noStrike" cap="none">
                <a:solidFill>
                  <a:srgbClr val="00742F"/>
                </a:solidFill>
                <a:latin typeface="Arial"/>
                <a:ea typeface="Arial"/>
                <a:cs typeface="Arial"/>
                <a:sym typeface="Arial"/>
              </a:rPr>
              <a:t>Facilitador(a) MATES</a:t>
            </a:r>
            <a:endParaRPr sz="3500" b="1" i="0" u="none" strike="noStrike" cap="none">
              <a:solidFill>
                <a:srgbClr val="00742F"/>
              </a:solidFill>
              <a:latin typeface="Arial"/>
              <a:ea typeface="Arial"/>
              <a:cs typeface="Arial"/>
              <a:sym typeface="Arial"/>
            </a:endParaRPr>
          </a:p>
        </p:txBody>
      </p:sp>
      <p:sp>
        <p:nvSpPr>
          <p:cNvPr id="119" name="Google Shape;119;p4"/>
          <p:cNvSpPr txBox="1"/>
          <p:nvPr/>
        </p:nvSpPr>
        <p:spPr>
          <a:xfrm>
            <a:off x="3498300" y="5951750"/>
            <a:ext cx="51954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Calibri"/>
                <a:ea typeface="Calibri"/>
                <a:cs typeface="Calibri"/>
                <a:sym typeface="Calibri"/>
              </a:rPr>
              <a:t>Qualificações</a:t>
            </a:r>
            <a:endParaRPr sz="2100" b="0" i="0" u="none" strike="noStrike" cap="none">
              <a:solidFill>
                <a:srgbClr val="000000"/>
              </a:solidFill>
              <a:latin typeface="Calibri"/>
              <a:ea typeface="Calibri"/>
              <a:cs typeface="Calibri"/>
              <a:sym typeface="Calibri"/>
            </a:endParaRPr>
          </a:p>
        </p:txBody>
      </p:sp>
      <p:pic>
        <p:nvPicPr>
          <p:cNvPr id="120" name="Google Shape;120;p4"/>
          <p:cNvPicPr preferRelativeResize="0"/>
          <p:nvPr/>
        </p:nvPicPr>
        <p:blipFill rotWithShape="1">
          <a:blip r:embed="rId5">
            <a:alphaModFix/>
          </a:blip>
          <a:srcRect/>
          <a:stretch/>
        </p:blipFill>
        <p:spPr>
          <a:xfrm>
            <a:off x="8195" y="6172200"/>
            <a:ext cx="12192000" cy="685800"/>
          </a:xfrm>
          <a:prstGeom prst="rect">
            <a:avLst/>
          </a:prstGeom>
          <a:noFill/>
          <a:ln>
            <a:noFill/>
          </a:ln>
        </p:spPr>
      </p:pic>
      <p:sp>
        <p:nvSpPr>
          <p:cNvPr id="121" name="Google Shape;121;p4"/>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
        <p:nvSpPr>
          <p:cNvPr id="122" name="Google Shape;122;p4"/>
          <p:cNvSpPr txBox="1"/>
          <p:nvPr/>
        </p:nvSpPr>
        <p:spPr>
          <a:xfrm>
            <a:off x="8850073" y="6419725"/>
            <a:ext cx="30783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rgbClr val="F29904"/>
                </a:solidFill>
                <a:latin typeface="Arial"/>
                <a:ea typeface="Arial"/>
                <a:cs typeface="Arial"/>
                <a:sym typeface="Arial"/>
              </a:rPr>
              <a:t>www.matesbrainregulationprogram.com</a:t>
            </a:r>
            <a:endParaRPr sz="1000" b="1" i="0" u="none" strike="noStrike" cap="none">
              <a:solidFill>
                <a:srgbClr val="F29904"/>
              </a:solidFill>
              <a:latin typeface="Arial"/>
              <a:ea typeface="Arial"/>
              <a:cs typeface="Arial"/>
              <a:sym typeface="Aria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0"/>
        <p:cNvGrpSpPr/>
        <p:nvPr/>
      </p:nvGrpSpPr>
      <p:grpSpPr>
        <a:xfrm>
          <a:off x="0" y="0"/>
          <a:ext cx="0" cy="0"/>
          <a:chOff x="0" y="0"/>
          <a:chExt cx="0" cy="0"/>
        </a:xfrm>
      </p:grpSpPr>
      <p:pic>
        <p:nvPicPr>
          <p:cNvPr id="351" name="Google Shape;351;p4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6"/>
        <p:cNvGrpSpPr/>
        <p:nvPr/>
      </p:nvGrpSpPr>
      <p:grpSpPr>
        <a:xfrm>
          <a:off x="0" y="0"/>
          <a:ext cx="0" cy="0"/>
          <a:chOff x="0" y="0"/>
          <a:chExt cx="0" cy="0"/>
        </a:xfrm>
      </p:grpSpPr>
      <p:sp>
        <p:nvSpPr>
          <p:cNvPr id="357" name="Google Shape;357;p41"/>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58" name="Google Shape;358;p4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3"/>
        <p:cNvGrpSpPr/>
        <p:nvPr/>
      </p:nvGrpSpPr>
      <p:grpSpPr>
        <a:xfrm>
          <a:off x="0" y="0"/>
          <a:ext cx="0" cy="0"/>
          <a:chOff x="0" y="0"/>
          <a:chExt cx="0" cy="0"/>
        </a:xfrm>
      </p:grpSpPr>
      <p:sp>
        <p:nvSpPr>
          <p:cNvPr id="364" name="Google Shape;364;p42"/>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65" name="Google Shape;365;p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0"/>
        <p:cNvGrpSpPr/>
        <p:nvPr/>
      </p:nvGrpSpPr>
      <p:grpSpPr>
        <a:xfrm>
          <a:off x="0" y="0"/>
          <a:ext cx="0" cy="0"/>
          <a:chOff x="0" y="0"/>
          <a:chExt cx="0" cy="0"/>
        </a:xfrm>
      </p:grpSpPr>
      <p:pic>
        <p:nvPicPr>
          <p:cNvPr id="371" name="Google Shape;371;p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5"/>
        <p:cNvGrpSpPr/>
        <p:nvPr/>
      </p:nvGrpSpPr>
      <p:grpSpPr>
        <a:xfrm>
          <a:off x="0" y="0"/>
          <a:ext cx="0" cy="0"/>
          <a:chOff x="0" y="0"/>
          <a:chExt cx="0" cy="0"/>
        </a:xfrm>
      </p:grpSpPr>
      <p:sp>
        <p:nvSpPr>
          <p:cNvPr id="376" name="Google Shape;376;p4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77" name="Google Shape;377;p4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1"/>
        <p:cNvGrpSpPr/>
        <p:nvPr/>
      </p:nvGrpSpPr>
      <p:grpSpPr>
        <a:xfrm>
          <a:off x="0" y="0"/>
          <a:ext cx="0" cy="0"/>
          <a:chOff x="0" y="0"/>
          <a:chExt cx="0" cy="0"/>
        </a:xfrm>
      </p:grpSpPr>
      <p:pic>
        <p:nvPicPr>
          <p:cNvPr id="382" name="Google Shape;382;p4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88" name="Google Shape;388;p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2"/>
        <p:cNvGrpSpPr/>
        <p:nvPr/>
      </p:nvGrpSpPr>
      <p:grpSpPr>
        <a:xfrm>
          <a:off x="0" y="0"/>
          <a:ext cx="0" cy="0"/>
          <a:chOff x="0" y="0"/>
          <a:chExt cx="0" cy="0"/>
        </a:xfrm>
      </p:grpSpPr>
      <p:sp>
        <p:nvSpPr>
          <p:cNvPr id="393" name="Google Shape;393;p4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394" name="Google Shape;394;p4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8"/>
        <p:cNvGrpSpPr/>
        <p:nvPr/>
      </p:nvGrpSpPr>
      <p:grpSpPr>
        <a:xfrm>
          <a:off x="0" y="0"/>
          <a:ext cx="0" cy="0"/>
          <a:chOff x="0" y="0"/>
          <a:chExt cx="0" cy="0"/>
        </a:xfrm>
      </p:grpSpPr>
      <p:sp>
        <p:nvSpPr>
          <p:cNvPr id="399" name="Google Shape;399;p4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00" name="Google Shape;400;p4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4"/>
        <p:cNvGrpSpPr/>
        <p:nvPr/>
      </p:nvGrpSpPr>
      <p:grpSpPr>
        <a:xfrm>
          <a:off x="0" y="0"/>
          <a:ext cx="0" cy="0"/>
          <a:chOff x="0" y="0"/>
          <a:chExt cx="0" cy="0"/>
        </a:xfrm>
      </p:grpSpPr>
      <p:sp>
        <p:nvSpPr>
          <p:cNvPr id="405" name="Google Shape;405;p4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06" name="Google Shape;406;p4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7"/>
        <p:cNvGrpSpPr/>
        <p:nvPr/>
      </p:nvGrpSpPr>
      <p:grpSpPr>
        <a:xfrm>
          <a:off x="0" y="0"/>
          <a:ext cx="0" cy="0"/>
          <a:chOff x="0" y="0"/>
          <a:chExt cx="0" cy="0"/>
        </a:xfrm>
      </p:grpSpPr>
      <p:pic>
        <p:nvPicPr>
          <p:cNvPr id="128" name="Google Shape;128;p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1"/>
        <p:cNvGrpSpPr/>
        <p:nvPr/>
      </p:nvGrpSpPr>
      <p:grpSpPr>
        <a:xfrm>
          <a:off x="0" y="0"/>
          <a:ext cx="0" cy="0"/>
          <a:chOff x="0" y="0"/>
          <a:chExt cx="0" cy="0"/>
        </a:xfrm>
      </p:grpSpPr>
      <p:pic>
        <p:nvPicPr>
          <p:cNvPr id="412" name="Google Shape;412;p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7"/>
        <p:cNvGrpSpPr/>
        <p:nvPr/>
      </p:nvGrpSpPr>
      <p:grpSpPr>
        <a:xfrm>
          <a:off x="0" y="0"/>
          <a:ext cx="0" cy="0"/>
          <a:chOff x="0" y="0"/>
          <a:chExt cx="0" cy="0"/>
        </a:xfrm>
      </p:grpSpPr>
      <p:pic>
        <p:nvPicPr>
          <p:cNvPr id="418" name="Google Shape;418;p5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3"/>
        <p:cNvGrpSpPr/>
        <p:nvPr/>
      </p:nvGrpSpPr>
      <p:grpSpPr>
        <a:xfrm>
          <a:off x="0" y="0"/>
          <a:ext cx="0" cy="0"/>
          <a:chOff x="0" y="0"/>
          <a:chExt cx="0" cy="0"/>
        </a:xfrm>
      </p:grpSpPr>
      <p:pic>
        <p:nvPicPr>
          <p:cNvPr id="424" name="Google Shape;424;p5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9"/>
        <p:cNvGrpSpPr/>
        <p:nvPr/>
      </p:nvGrpSpPr>
      <p:grpSpPr>
        <a:xfrm>
          <a:off x="0" y="0"/>
          <a:ext cx="0" cy="0"/>
          <a:chOff x="0" y="0"/>
          <a:chExt cx="0" cy="0"/>
        </a:xfrm>
      </p:grpSpPr>
      <p:sp>
        <p:nvSpPr>
          <p:cNvPr id="430" name="Google Shape;430;p53"/>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31" name="Google Shape;431;p5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5"/>
        <p:cNvGrpSpPr/>
        <p:nvPr/>
      </p:nvGrpSpPr>
      <p:grpSpPr>
        <a:xfrm>
          <a:off x="0" y="0"/>
          <a:ext cx="0" cy="0"/>
          <a:chOff x="0" y="0"/>
          <a:chExt cx="0" cy="0"/>
        </a:xfrm>
      </p:grpSpPr>
      <p:pic>
        <p:nvPicPr>
          <p:cNvPr id="436" name="Google Shape;436;p5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7" name="Google Shape;437;p54"/>
          <p:cNvSpPr txBox="1"/>
          <p:nvPr/>
        </p:nvSpPr>
        <p:spPr>
          <a:xfrm>
            <a:off x="5087650" y="1185975"/>
            <a:ext cx="1798324"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lt1"/>
                </a:solidFill>
                <a:latin typeface="Calibri"/>
                <a:ea typeface="Calibri"/>
                <a:cs typeface="Calibri"/>
                <a:sym typeface="Calibri"/>
              </a:rPr>
              <a:t>MÓDULO 2</a:t>
            </a:r>
            <a:endParaRPr sz="1700" dirty="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1"/>
        <p:cNvGrpSpPr/>
        <p:nvPr/>
      </p:nvGrpSpPr>
      <p:grpSpPr>
        <a:xfrm>
          <a:off x="0" y="0"/>
          <a:ext cx="0" cy="0"/>
          <a:chOff x="0" y="0"/>
          <a:chExt cx="0" cy="0"/>
        </a:xfrm>
      </p:grpSpPr>
      <p:sp>
        <p:nvSpPr>
          <p:cNvPr id="442" name="Google Shape;442;p55"/>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43" name="Google Shape;443;p5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7"/>
        <p:cNvGrpSpPr/>
        <p:nvPr/>
      </p:nvGrpSpPr>
      <p:grpSpPr>
        <a:xfrm>
          <a:off x="0" y="0"/>
          <a:ext cx="0" cy="0"/>
          <a:chOff x="0" y="0"/>
          <a:chExt cx="0" cy="0"/>
        </a:xfrm>
      </p:grpSpPr>
      <p:pic>
        <p:nvPicPr>
          <p:cNvPr id="448" name="Google Shape;448;p5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3"/>
        <p:cNvGrpSpPr/>
        <p:nvPr/>
      </p:nvGrpSpPr>
      <p:grpSpPr>
        <a:xfrm>
          <a:off x="0" y="0"/>
          <a:ext cx="0" cy="0"/>
          <a:chOff x="0" y="0"/>
          <a:chExt cx="0" cy="0"/>
        </a:xfrm>
      </p:grpSpPr>
      <p:pic>
        <p:nvPicPr>
          <p:cNvPr id="454" name="Google Shape;454;p5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8"/>
        <p:cNvGrpSpPr/>
        <p:nvPr/>
      </p:nvGrpSpPr>
      <p:grpSpPr>
        <a:xfrm>
          <a:off x="0" y="0"/>
          <a:ext cx="0" cy="0"/>
          <a:chOff x="0" y="0"/>
          <a:chExt cx="0" cy="0"/>
        </a:xfrm>
      </p:grpSpPr>
      <p:sp>
        <p:nvSpPr>
          <p:cNvPr id="459" name="Google Shape;459;p5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60" name="Google Shape;460;p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4"/>
        <p:cNvGrpSpPr/>
        <p:nvPr/>
      </p:nvGrpSpPr>
      <p:grpSpPr>
        <a:xfrm>
          <a:off x="0" y="0"/>
          <a:ext cx="0" cy="0"/>
          <a:chOff x="0" y="0"/>
          <a:chExt cx="0" cy="0"/>
        </a:xfrm>
      </p:grpSpPr>
      <p:sp>
        <p:nvSpPr>
          <p:cNvPr id="465" name="Google Shape;465;p5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66" name="Google Shape;466;p5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0"/>
        <p:cNvGrpSpPr/>
        <p:nvPr/>
      </p:nvGrpSpPr>
      <p:grpSpPr>
        <a:xfrm>
          <a:off x="0" y="0"/>
          <a:ext cx="0" cy="0"/>
          <a:chOff x="0" y="0"/>
          <a:chExt cx="0" cy="0"/>
        </a:xfrm>
      </p:grpSpPr>
      <p:sp>
        <p:nvSpPr>
          <p:cNvPr id="471" name="Google Shape;471;p6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72" name="Google Shape;472;p6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7"/>
        <p:cNvGrpSpPr/>
        <p:nvPr/>
      </p:nvGrpSpPr>
      <p:grpSpPr>
        <a:xfrm>
          <a:off x="0" y="0"/>
          <a:ext cx="0" cy="0"/>
          <a:chOff x="0" y="0"/>
          <a:chExt cx="0" cy="0"/>
        </a:xfrm>
      </p:grpSpPr>
      <p:pic>
        <p:nvPicPr>
          <p:cNvPr id="478" name="Google Shape;478;p6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2"/>
        <p:cNvGrpSpPr/>
        <p:nvPr/>
      </p:nvGrpSpPr>
      <p:grpSpPr>
        <a:xfrm>
          <a:off x="0" y="0"/>
          <a:ext cx="0" cy="0"/>
          <a:chOff x="0" y="0"/>
          <a:chExt cx="0" cy="0"/>
        </a:xfrm>
      </p:grpSpPr>
      <p:sp>
        <p:nvSpPr>
          <p:cNvPr id="483" name="Google Shape;483;p6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84" name="Google Shape;484;p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9"/>
        <p:cNvGrpSpPr/>
        <p:nvPr/>
      </p:nvGrpSpPr>
      <p:grpSpPr>
        <a:xfrm>
          <a:off x="0" y="0"/>
          <a:ext cx="0" cy="0"/>
          <a:chOff x="0" y="0"/>
          <a:chExt cx="0" cy="0"/>
        </a:xfrm>
      </p:grpSpPr>
      <p:sp>
        <p:nvSpPr>
          <p:cNvPr id="490" name="Google Shape;490;p6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91" name="Google Shape;491;p6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6"/>
        <p:cNvGrpSpPr/>
        <p:nvPr/>
      </p:nvGrpSpPr>
      <p:grpSpPr>
        <a:xfrm>
          <a:off x="0" y="0"/>
          <a:ext cx="0" cy="0"/>
          <a:chOff x="0" y="0"/>
          <a:chExt cx="0" cy="0"/>
        </a:xfrm>
      </p:grpSpPr>
      <p:sp>
        <p:nvSpPr>
          <p:cNvPr id="497" name="Google Shape;497;p6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498" name="Google Shape;498;p6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505" name="Google Shape;505;p65"/>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pic>
        <p:nvPicPr>
          <p:cNvPr id="506" name="Google Shape;506;p6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1"/>
        <p:cNvGrpSpPr/>
        <p:nvPr/>
      </p:nvGrpSpPr>
      <p:grpSpPr>
        <a:xfrm>
          <a:off x="0" y="0"/>
          <a:ext cx="0" cy="0"/>
          <a:chOff x="0" y="0"/>
          <a:chExt cx="0" cy="0"/>
        </a:xfrm>
      </p:grpSpPr>
      <p:sp>
        <p:nvSpPr>
          <p:cNvPr id="512" name="Google Shape;512;p6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13" name="Google Shape;513;p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8"/>
        <p:cNvGrpSpPr/>
        <p:nvPr/>
      </p:nvGrpSpPr>
      <p:grpSpPr>
        <a:xfrm>
          <a:off x="0" y="0"/>
          <a:ext cx="0" cy="0"/>
          <a:chOff x="0" y="0"/>
          <a:chExt cx="0" cy="0"/>
        </a:xfrm>
      </p:grpSpPr>
      <p:sp>
        <p:nvSpPr>
          <p:cNvPr id="519" name="Google Shape;519;p6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20" name="Google Shape;520;p6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24"/>
        <p:cNvGrpSpPr/>
        <p:nvPr/>
      </p:nvGrpSpPr>
      <p:grpSpPr>
        <a:xfrm>
          <a:off x="0" y="0"/>
          <a:ext cx="0" cy="0"/>
          <a:chOff x="0" y="0"/>
          <a:chExt cx="0" cy="0"/>
        </a:xfrm>
      </p:grpSpPr>
      <p:pic>
        <p:nvPicPr>
          <p:cNvPr id="525" name="Google Shape;525;p6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29"/>
        <p:cNvGrpSpPr/>
        <p:nvPr/>
      </p:nvGrpSpPr>
      <p:grpSpPr>
        <a:xfrm>
          <a:off x="0" y="0"/>
          <a:ext cx="0" cy="0"/>
          <a:chOff x="0" y="0"/>
          <a:chExt cx="0" cy="0"/>
        </a:xfrm>
      </p:grpSpPr>
      <p:sp>
        <p:nvSpPr>
          <p:cNvPr id="530" name="Google Shape;530;p6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31" name="Google Shape;531;p6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7"/>
        <p:cNvGrpSpPr/>
        <p:nvPr/>
      </p:nvGrpSpPr>
      <p:grpSpPr>
        <a:xfrm>
          <a:off x="0" y="0"/>
          <a:ext cx="0" cy="0"/>
          <a:chOff x="0" y="0"/>
          <a:chExt cx="0" cy="0"/>
        </a:xfrm>
      </p:grpSpPr>
      <p:pic>
        <p:nvPicPr>
          <p:cNvPr id="138" name="Google Shape;138;p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36"/>
        <p:cNvGrpSpPr/>
        <p:nvPr/>
      </p:nvGrpSpPr>
      <p:grpSpPr>
        <a:xfrm>
          <a:off x="0" y="0"/>
          <a:ext cx="0" cy="0"/>
          <a:chOff x="0" y="0"/>
          <a:chExt cx="0" cy="0"/>
        </a:xfrm>
      </p:grpSpPr>
      <p:pic>
        <p:nvPicPr>
          <p:cNvPr id="537" name="Google Shape;537;p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41"/>
        <p:cNvGrpSpPr/>
        <p:nvPr/>
      </p:nvGrpSpPr>
      <p:grpSpPr>
        <a:xfrm>
          <a:off x="0" y="0"/>
          <a:ext cx="0" cy="0"/>
          <a:chOff x="0" y="0"/>
          <a:chExt cx="0" cy="0"/>
        </a:xfrm>
      </p:grpSpPr>
      <p:pic>
        <p:nvPicPr>
          <p:cNvPr id="542" name="Google Shape;542;p71"/>
          <p:cNvPicPr preferRelativeResize="0"/>
          <p:nvPr/>
        </p:nvPicPr>
        <p:blipFill rotWithShape="1">
          <a:blip r:embed="rId3">
            <a:alphaModFix/>
          </a:blip>
          <a:srcRect/>
          <a:stretch/>
        </p:blipFill>
        <p:spPr>
          <a:xfrm>
            <a:off x="-5817" y="0"/>
            <a:ext cx="12192000" cy="6858000"/>
          </a:xfrm>
          <a:prstGeom prst="rect">
            <a:avLst/>
          </a:prstGeom>
          <a:noFill/>
          <a:ln>
            <a:noFill/>
          </a:ln>
        </p:spPr>
      </p:pic>
      <p:sp>
        <p:nvSpPr>
          <p:cNvPr id="543" name="Google Shape;543;p71"/>
          <p:cNvSpPr/>
          <p:nvPr/>
        </p:nvSpPr>
        <p:spPr>
          <a:xfrm>
            <a:off x="1271464" y="1124744"/>
            <a:ext cx="9649200" cy="4065600"/>
          </a:xfrm>
          <a:prstGeom prst="rect">
            <a:avLst/>
          </a:prstGeom>
          <a:solidFill>
            <a:schemeClr val="lt1"/>
          </a:solidFill>
          <a:ln>
            <a:noFill/>
          </a:ln>
          <a:effectLst>
            <a:outerShdw blurRad="40000" dist="23000" dir="5400000"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4" name="Google Shape;544;p71"/>
          <p:cNvSpPr txBox="1">
            <a:spLocks noGrp="1"/>
          </p:cNvSpPr>
          <p:nvPr>
            <p:ph type="title"/>
          </p:nvPr>
        </p:nvSpPr>
        <p:spPr>
          <a:xfrm>
            <a:off x="1653832" y="1450757"/>
            <a:ext cx="2639400" cy="1867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8538"/>
              </a:buClr>
              <a:buSzPct val="77272"/>
              <a:buFont typeface="Arial"/>
              <a:buNone/>
            </a:pPr>
            <a:r>
              <a:rPr lang="en-US" dirty="0" err="1">
                <a:solidFill>
                  <a:srgbClr val="00742F"/>
                </a:solidFill>
                <a:latin typeface="Arial"/>
                <a:ea typeface="Arial"/>
                <a:cs typeface="Arial"/>
                <a:sym typeface="Arial"/>
              </a:rPr>
              <a:t>Vamos</a:t>
            </a:r>
            <a:r>
              <a:rPr lang="en-US" dirty="0">
                <a:solidFill>
                  <a:srgbClr val="00742F"/>
                </a:solidFill>
                <a:latin typeface="Arial"/>
                <a:ea typeface="Arial"/>
                <a:cs typeface="Arial"/>
                <a:sym typeface="Arial"/>
              </a:rPr>
              <a:t> </a:t>
            </a:r>
            <a:r>
              <a:rPr lang="en-US" dirty="0" err="1">
                <a:solidFill>
                  <a:srgbClr val="00742F"/>
                </a:solidFill>
                <a:latin typeface="Arial"/>
                <a:ea typeface="Arial"/>
                <a:cs typeface="Arial"/>
                <a:sym typeface="Arial"/>
              </a:rPr>
              <a:t>conhecer</a:t>
            </a:r>
            <a:r>
              <a:rPr lang="en-US" dirty="0">
                <a:solidFill>
                  <a:srgbClr val="00742F"/>
                </a:solidFill>
                <a:latin typeface="Arial"/>
                <a:ea typeface="Arial"/>
                <a:cs typeface="Arial"/>
                <a:sym typeface="Arial"/>
              </a:rPr>
              <a:t> a </a:t>
            </a:r>
            <a:r>
              <a:rPr lang="en-US" dirty="0" err="1">
                <a:solidFill>
                  <a:srgbClr val="00742F"/>
                </a:solidFill>
                <a:latin typeface="Arial"/>
                <a:ea typeface="Arial"/>
                <a:cs typeface="Arial"/>
                <a:sym typeface="Arial"/>
              </a:rPr>
              <a:t>Chave</a:t>
            </a:r>
            <a:r>
              <a:rPr lang="en-US">
                <a:solidFill>
                  <a:srgbClr val="00742F"/>
                </a:solidFill>
                <a:latin typeface="Arial"/>
                <a:ea typeface="Arial"/>
                <a:cs typeface="Arial"/>
                <a:sym typeface="Arial"/>
              </a:rPr>
              <a:t> ________</a:t>
            </a:r>
            <a:endParaRPr dirty="0">
              <a:solidFill>
                <a:srgbClr val="00742F"/>
              </a:solidFill>
              <a:latin typeface="Arial"/>
              <a:ea typeface="Arial"/>
              <a:cs typeface="Arial"/>
              <a:sym typeface="Arial"/>
            </a:endParaRPr>
          </a:p>
          <a:p>
            <a:pPr marL="0" lvl="0" indent="0" algn="l" rtl="0">
              <a:lnSpc>
                <a:spcPct val="90000"/>
              </a:lnSpc>
              <a:spcBef>
                <a:spcPts val="0"/>
              </a:spcBef>
              <a:spcAft>
                <a:spcPts val="0"/>
              </a:spcAft>
              <a:buClr>
                <a:srgbClr val="008538"/>
              </a:buClr>
              <a:buSzPct val="77272"/>
              <a:buFont typeface="Arial"/>
              <a:buNone/>
            </a:pPr>
            <a:r>
              <a:rPr lang="en-US" dirty="0">
                <a:solidFill>
                  <a:srgbClr val="00742F"/>
                </a:solidFill>
                <a:latin typeface="Arial"/>
                <a:ea typeface="Arial"/>
                <a:cs typeface="Arial"/>
                <a:sym typeface="Arial"/>
              </a:rPr>
              <a:t>      (1)</a:t>
            </a:r>
            <a:endParaRPr dirty="0">
              <a:solidFill>
                <a:srgbClr val="00742F"/>
              </a:solidFill>
              <a:latin typeface="Arial"/>
              <a:ea typeface="Arial"/>
              <a:cs typeface="Arial"/>
              <a:sym typeface="Arial"/>
            </a:endParaRPr>
          </a:p>
        </p:txBody>
      </p:sp>
      <p:sp>
        <p:nvSpPr>
          <p:cNvPr id="545" name="Google Shape;545;p71"/>
          <p:cNvSpPr txBox="1"/>
          <p:nvPr/>
        </p:nvSpPr>
        <p:spPr>
          <a:xfrm>
            <a:off x="1670775" y="29562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
        <p:nvSpPr>
          <p:cNvPr id="546" name="Google Shape;546;p71"/>
          <p:cNvSpPr/>
          <p:nvPr/>
        </p:nvSpPr>
        <p:spPr>
          <a:xfrm>
            <a:off x="5303422" y="3884266"/>
            <a:ext cx="4752900" cy="70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3414E"/>
              </a:solidFill>
              <a:latin typeface="Arial"/>
              <a:ea typeface="Arial"/>
              <a:cs typeface="Arial"/>
              <a:sym typeface="Arial"/>
            </a:endParaRPr>
          </a:p>
        </p:txBody>
      </p:sp>
      <p:pic>
        <p:nvPicPr>
          <p:cNvPr id="547" name="Google Shape;547;p71" descr="https://lh6.googleusercontent.com/K09FnZOXN_PyMxr1SIiqRYfCwAXeVsmBxKpILMoKNDIgQvFvEm-EL9pNJZF9qIC4ODS0srdndRCr2ijRTBDTM_ONCYBdqMSxuLRsMSLYVKkruw9x5qeBBJnb9U6fqmHM4UWXvZA74yrsWQ9I3w"/>
          <p:cNvPicPr preferRelativeResize="0"/>
          <p:nvPr/>
        </p:nvPicPr>
        <p:blipFill rotWithShape="1">
          <a:blip r:embed="rId4">
            <a:alphaModFix/>
          </a:blip>
          <a:srcRect/>
          <a:stretch/>
        </p:blipFill>
        <p:spPr>
          <a:xfrm>
            <a:off x="5303422" y="1331402"/>
            <a:ext cx="5286752" cy="2304256"/>
          </a:xfrm>
          <a:prstGeom prst="rect">
            <a:avLst/>
          </a:prstGeom>
          <a:noFill/>
          <a:ln>
            <a:noFill/>
          </a:ln>
        </p:spPr>
      </p:pic>
      <p:sp>
        <p:nvSpPr>
          <p:cNvPr id="548" name="Google Shape;548;p71"/>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2"/>
        <p:cNvGrpSpPr/>
        <p:nvPr/>
      </p:nvGrpSpPr>
      <p:grpSpPr>
        <a:xfrm>
          <a:off x="0" y="0"/>
          <a:ext cx="0" cy="0"/>
          <a:chOff x="0" y="0"/>
          <a:chExt cx="0" cy="0"/>
        </a:xfrm>
      </p:grpSpPr>
      <p:pic>
        <p:nvPicPr>
          <p:cNvPr id="553" name="Google Shape;553;p7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7"/>
        <p:cNvGrpSpPr/>
        <p:nvPr/>
      </p:nvGrpSpPr>
      <p:grpSpPr>
        <a:xfrm>
          <a:off x="0" y="0"/>
          <a:ext cx="0" cy="0"/>
          <a:chOff x="0" y="0"/>
          <a:chExt cx="0" cy="0"/>
        </a:xfrm>
      </p:grpSpPr>
      <p:pic>
        <p:nvPicPr>
          <p:cNvPr id="558" name="Google Shape;558;p7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62"/>
        <p:cNvGrpSpPr/>
        <p:nvPr/>
      </p:nvGrpSpPr>
      <p:grpSpPr>
        <a:xfrm>
          <a:off x="0" y="0"/>
          <a:ext cx="0" cy="0"/>
          <a:chOff x="0" y="0"/>
          <a:chExt cx="0" cy="0"/>
        </a:xfrm>
      </p:grpSpPr>
      <p:pic>
        <p:nvPicPr>
          <p:cNvPr id="563" name="Google Shape;563;gf9fe63fd6a_2_17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64" name="Google Shape;564;gf9fe63fd6a_2_173"/>
          <p:cNvSpPr txBox="1"/>
          <p:nvPr/>
        </p:nvSpPr>
        <p:spPr>
          <a:xfrm>
            <a:off x="5087649" y="1185975"/>
            <a:ext cx="1721813"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solidFill>
                  <a:schemeClr val="lt1"/>
                </a:solidFill>
                <a:latin typeface="Calibri"/>
                <a:ea typeface="Calibri"/>
                <a:cs typeface="Calibri"/>
                <a:sym typeface="Calibri"/>
              </a:rPr>
              <a:t>MÓDULO 3</a:t>
            </a:r>
            <a:endParaRPr sz="1700" dirty="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68"/>
        <p:cNvGrpSpPr/>
        <p:nvPr/>
      </p:nvGrpSpPr>
      <p:grpSpPr>
        <a:xfrm>
          <a:off x="0" y="0"/>
          <a:ext cx="0" cy="0"/>
          <a:chOff x="0" y="0"/>
          <a:chExt cx="0" cy="0"/>
        </a:xfrm>
      </p:grpSpPr>
      <p:sp>
        <p:nvSpPr>
          <p:cNvPr id="569" name="Google Shape;569;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70" name="Google Shape;570;p7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5"/>
        <p:cNvGrpSpPr/>
        <p:nvPr/>
      </p:nvGrpSpPr>
      <p:grpSpPr>
        <a:xfrm>
          <a:off x="0" y="0"/>
          <a:ext cx="0" cy="0"/>
          <a:chOff x="0" y="0"/>
          <a:chExt cx="0" cy="0"/>
        </a:xfrm>
      </p:grpSpPr>
      <p:sp>
        <p:nvSpPr>
          <p:cNvPr id="576" name="Google Shape;576;p7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77" name="Google Shape;577;p7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2"/>
        <p:cNvGrpSpPr/>
        <p:nvPr/>
      </p:nvGrpSpPr>
      <p:grpSpPr>
        <a:xfrm>
          <a:off x="0" y="0"/>
          <a:ext cx="0" cy="0"/>
          <a:chOff x="0" y="0"/>
          <a:chExt cx="0" cy="0"/>
        </a:xfrm>
      </p:grpSpPr>
      <p:sp>
        <p:nvSpPr>
          <p:cNvPr id="583" name="Google Shape;583;p7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84" name="Google Shape;584;p7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9"/>
        <p:cNvGrpSpPr/>
        <p:nvPr/>
      </p:nvGrpSpPr>
      <p:grpSpPr>
        <a:xfrm>
          <a:off x="0" y="0"/>
          <a:ext cx="0" cy="0"/>
          <a:chOff x="0" y="0"/>
          <a:chExt cx="0" cy="0"/>
        </a:xfrm>
      </p:grpSpPr>
      <p:pic>
        <p:nvPicPr>
          <p:cNvPr id="590" name="Google Shape;590;p7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95"/>
        <p:cNvGrpSpPr/>
        <p:nvPr/>
      </p:nvGrpSpPr>
      <p:grpSpPr>
        <a:xfrm>
          <a:off x="0" y="0"/>
          <a:ext cx="0" cy="0"/>
          <a:chOff x="0" y="0"/>
          <a:chExt cx="0" cy="0"/>
        </a:xfrm>
      </p:grpSpPr>
      <p:sp>
        <p:nvSpPr>
          <p:cNvPr id="596" name="Google Shape;596;p7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597" name="Google Shape;597;p7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3"/>
        <p:cNvGrpSpPr/>
        <p:nvPr/>
      </p:nvGrpSpPr>
      <p:grpSpPr>
        <a:xfrm>
          <a:off x="0" y="0"/>
          <a:ext cx="0" cy="0"/>
          <a:chOff x="0" y="0"/>
          <a:chExt cx="0" cy="0"/>
        </a:xfrm>
      </p:grpSpPr>
      <p:pic>
        <p:nvPicPr>
          <p:cNvPr id="144" name="Google Shape;144;p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1"/>
        <p:cNvGrpSpPr/>
        <p:nvPr/>
      </p:nvGrpSpPr>
      <p:grpSpPr>
        <a:xfrm>
          <a:off x="0" y="0"/>
          <a:ext cx="0" cy="0"/>
          <a:chOff x="0" y="0"/>
          <a:chExt cx="0" cy="0"/>
        </a:xfrm>
      </p:grpSpPr>
      <p:sp>
        <p:nvSpPr>
          <p:cNvPr id="602" name="Google Shape;602;p80"/>
          <p:cNvSpPr txBox="1">
            <a:spLocks noGrp="1"/>
          </p:cNvSpPr>
          <p:nvPr>
            <p:ph type="ctrTitle"/>
          </p:nvPr>
        </p:nvSpPr>
        <p:spPr>
          <a:xfrm>
            <a:off x="914400" y="2130433"/>
            <a:ext cx="103632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603" name="Google Shape;603;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457200" lvl="0" indent="-431800" algn="ctr" rtl="0">
              <a:lnSpc>
                <a:spcPct val="100000"/>
              </a:lnSpc>
              <a:spcBef>
                <a:spcPts val="640"/>
              </a:spcBef>
              <a:spcAft>
                <a:spcPts val="0"/>
              </a:spcAft>
              <a:buClr>
                <a:srgbClr val="888888"/>
              </a:buClr>
              <a:buSzPts val="3200"/>
              <a:buNone/>
            </a:pPr>
            <a:endParaRPr/>
          </a:p>
        </p:txBody>
      </p:sp>
      <p:pic>
        <p:nvPicPr>
          <p:cNvPr id="604" name="Google Shape;604;p8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9"/>
        <p:cNvGrpSpPr/>
        <p:nvPr/>
      </p:nvGrpSpPr>
      <p:grpSpPr>
        <a:xfrm>
          <a:off x="0" y="0"/>
          <a:ext cx="0" cy="0"/>
          <a:chOff x="0" y="0"/>
          <a:chExt cx="0" cy="0"/>
        </a:xfrm>
      </p:grpSpPr>
      <p:pic>
        <p:nvPicPr>
          <p:cNvPr id="610" name="Google Shape;610;p8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14"/>
        <p:cNvGrpSpPr/>
        <p:nvPr/>
      </p:nvGrpSpPr>
      <p:grpSpPr>
        <a:xfrm>
          <a:off x="0" y="0"/>
          <a:ext cx="0" cy="0"/>
          <a:chOff x="0" y="0"/>
          <a:chExt cx="0" cy="0"/>
        </a:xfrm>
      </p:grpSpPr>
      <p:pic>
        <p:nvPicPr>
          <p:cNvPr id="615" name="Google Shape;615;p8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19"/>
        <p:cNvGrpSpPr/>
        <p:nvPr/>
      </p:nvGrpSpPr>
      <p:grpSpPr>
        <a:xfrm>
          <a:off x="0" y="0"/>
          <a:ext cx="0" cy="0"/>
          <a:chOff x="0" y="0"/>
          <a:chExt cx="0" cy="0"/>
        </a:xfrm>
      </p:grpSpPr>
      <p:sp>
        <p:nvSpPr>
          <p:cNvPr id="620" name="Google Shape;620;p83"/>
          <p:cNvSpPr txBox="1"/>
          <p:nvPr/>
        </p:nvSpPr>
        <p:spPr>
          <a:xfrm>
            <a:off x="6452725" y="3945450"/>
            <a:ext cx="978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1" name="Google Shape;621;p83"/>
          <p:cNvSpPr txBox="1"/>
          <p:nvPr/>
        </p:nvSpPr>
        <p:spPr>
          <a:xfrm>
            <a:off x="6452725" y="4362275"/>
            <a:ext cx="978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2" name="Google Shape;622;p83"/>
          <p:cNvSpPr txBox="1"/>
          <p:nvPr/>
        </p:nvSpPr>
        <p:spPr>
          <a:xfrm>
            <a:off x="6376525" y="4779125"/>
            <a:ext cx="978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23" name="Google Shape;623;p8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28"/>
        <p:cNvGrpSpPr/>
        <p:nvPr/>
      </p:nvGrpSpPr>
      <p:grpSpPr>
        <a:xfrm>
          <a:off x="0" y="0"/>
          <a:ext cx="0" cy="0"/>
          <a:chOff x="0" y="0"/>
          <a:chExt cx="0" cy="0"/>
        </a:xfrm>
      </p:grpSpPr>
      <p:pic>
        <p:nvPicPr>
          <p:cNvPr id="629" name="Google Shape;629;p8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3"/>
        <p:cNvGrpSpPr/>
        <p:nvPr/>
      </p:nvGrpSpPr>
      <p:grpSpPr>
        <a:xfrm>
          <a:off x="0" y="0"/>
          <a:ext cx="0" cy="0"/>
          <a:chOff x="0" y="0"/>
          <a:chExt cx="0" cy="0"/>
        </a:xfrm>
      </p:grpSpPr>
      <p:pic>
        <p:nvPicPr>
          <p:cNvPr id="634" name="Google Shape;634;p8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8"/>
        <p:cNvGrpSpPr/>
        <p:nvPr/>
      </p:nvGrpSpPr>
      <p:grpSpPr>
        <a:xfrm>
          <a:off x="0" y="0"/>
          <a:ext cx="0" cy="0"/>
          <a:chOff x="0" y="0"/>
          <a:chExt cx="0" cy="0"/>
        </a:xfrm>
      </p:grpSpPr>
      <p:pic>
        <p:nvPicPr>
          <p:cNvPr id="639" name="Google Shape;639;p8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3"/>
        <p:cNvGrpSpPr/>
        <p:nvPr/>
      </p:nvGrpSpPr>
      <p:grpSpPr>
        <a:xfrm>
          <a:off x="0" y="0"/>
          <a:ext cx="0" cy="0"/>
          <a:chOff x="0" y="0"/>
          <a:chExt cx="0" cy="0"/>
        </a:xfrm>
      </p:grpSpPr>
      <p:pic>
        <p:nvPicPr>
          <p:cNvPr id="644" name="Google Shape;644;p8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8"/>
        <p:cNvGrpSpPr/>
        <p:nvPr/>
      </p:nvGrpSpPr>
      <p:grpSpPr>
        <a:xfrm>
          <a:off x="0" y="0"/>
          <a:ext cx="0" cy="0"/>
          <a:chOff x="0" y="0"/>
          <a:chExt cx="0" cy="0"/>
        </a:xfrm>
      </p:grpSpPr>
      <p:pic>
        <p:nvPicPr>
          <p:cNvPr id="649" name="Google Shape;649;p8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53"/>
        <p:cNvGrpSpPr/>
        <p:nvPr/>
      </p:nvGrpSpPr>
      <p:grpSpPr>
        <a:xfrm>
          <a:off x="0" y="0"/>
          <a:ext cx="0" cy="0"/>
          <a:chOff x="0" y="0"/>
          <a:chExt cx="0" cy="0"/>
        </a:xfrm>
      </p:grpSpPr>
      <p:sp>
        <p:nvSpPr>
          <p:cNvPr id="654" name="Google Shape;654;p8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pic>
        <p:nvPicPr>
          <p:cNvPr id="655" name="Google Shape;655;p8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9"/>
        <p:cNvGrpSpPr/>
        <p:nvPr/>
      </p:nvGrpSpPr>
      <p:grpSpPr>
        <a:xfrm>
          <a:off x="0" y="0"/>
          <a:ext cx="0" cy="0"/>
          <a:chOff x="0" y="0"/>
          <a:chExt cx="0" cy="0"/>
        </a:xfrm>
      </p:grpSpPr>
      <p:pic>
        <p:nvPicPr>
          <p:cNvPr id="150" name="Google Shape;150;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1" name="Google Shape;151;p9"/>
          <p:cNvSpPr txBox="1"/>
          <p:nvPr/>
        </p:nvSpPr>
        <p:spPr>
          <a:xfrm>
            <a:off x="640611" y="2057056"/>
            <a:ext cx="11157900" cy="417679"/>
          </a:xfrm>
          <a:prstGeom prst="rect">
            <a:avLst/>
          </a:prstGeom>
          <a:noFill/>
          <a:ln>
            <a:noFill/>
          </a:ln>
        </p:spPr>
        <p:txBody>
          <a:bodyPr spcFirstLastPara="1" wrap="square" lIns="90000" tIns="46800" rIns="90000" bIns="468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100" b="0" i="0" u="none" strike="noStrike" cap="none" dirty="0">
                <a:solidFill>
                  <a:srgbClr val="03414E"/>
                </a:solidFill>
                <a:latin typeface="Arial"/>
                <a:ea typeface="Arial"/>
                <a:cs typeface="Arial"/>
                <a:sym typeface="Arial"/>
              </a:rPr>
              <a:t>--</a:t>
            </a:r>
            <a:endParaRPr sz="1900" b="0" i="0" u="none" strike="noStrike" cap="none" dirty="0">
              <a:solidFill>
                <a:srgbClr val="03414E"/>
              </a:solidFill>
              <a:latin typeface="Calibri"/>
              <a:ea typeface="Calibri"/>
              <a:cs typeface="Calibri"/>
              <a:sym typeface="Calibri"/>
            </a:endParaRPr>
          </a:p>
        </p:txBody>
      </p:sp>
      <p:sp>
        <p:nvSpPr>
          <p:cNvPr id="152" name="Google Shape;152;p9"/>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
        <p:nvSpPr>
          <p:cNvPr id="153" name="Google Shape;153;p9"/>
          <p:cNvSpPr txBox="1"/>
          <p:nvPr/>
        </p:nvSpPr>
        <p:spPr>
          <a:xfrm>
            <a:off x="1053550" y="935750"/>
            <a:ext cx="4215300" cy="83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rgbClr val="00742F"/>
                </a:solidFill>
                <a:latin typeface="Arial"/>
                <a:ea typeface="Arial"/>
                <a:cs typeface="Arial"/>
                <a:sym typeface="Arial"/>
              </a:rPr>
              <a:t>Regras</a:t>
            </a:r>
            <a:r>
              <a:rPr lang="en-US" sz="3600" b="1" i="0" u="none" strike="noStrike" cap="none" dirty="0">
                <a:solidFill>
                  <a:srgbClr val="00742F"/>
                </a:solidFill>
                <a:latin typeface="Arial"/>
                <a:ea typeface="Arial"/>
                <a:cs typeface="Arial"/>
                <a:sym typeface="Arial"/>
              </a:rPr>
              <a:t> do </a:t>
            </a:r>
            <a:r>
              <a:rPr lang="en-US" sz="3600" b="1" i="0" u="none" strike="noStrike" cap="none" dirty="0" err="1">
                <a:solidFill>
                  <a:srgbClr val="00742F"/>
                </a:solidFill>
                <a:latin typeface="Arial"/>
                <a:ea typeface="Arial"/>
                <a:cs typeface="Arial"/>
                <a:sym typeface="Arial"/>
              </a:rPr>
              <a:t>Grupo</a:t>
            </a:r>
            <a:endParaRPr sz="3600" b="0" i="0" u="none" strike="noStrike" cap="none" dirty="0">
              <a:solidFill>
                <a:srgbClr val="00742F"/>
              </a:solidFill>
              <a:latin typeface="Arial"/>
              <a:ea typeface="Arial"/>
              <a:cs typeface="Arial"/>
              <a:sym typeface="Arial"/>
            </a:endParaRPr>
          </a:p>
        </p:txBody>
      </p: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59"/>
        <p:cNvGrpSpPr/>
        <p:nvPr/>
      </p:nvGrpSpPr>
      <p:grpSpPr>
        <a:xfrm>
          <a:off x="0" y="0"/>
          <a:ext cx="0" cy="0"/>
          <a:chOff x="0" y="0"/>
          <a:chExt cx="0" cy="0"/>
        </a:xfrm>
      </p:grpSpPr>
      <p:pic>
        <p:nvPicPr>
          <p:cNvPr id="660" name="Google Shape;660;p9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64"/>
        <p:cNvGrpSpPr/>
        <p:nvPr/>
      </p:nvGrpSpPr>
      <p:grpSpPr>
        <a:xfrm>
          <a:off x="0" y="0"/>
          <a:ext cx="0" cy="0"/>
          <a:chOff x="0" y="0"/>
          <a:chExt cx="0" cy="0"/>
        </a:xfrm>
      </p:grpSpPr>
      <p:pic>
        <p:nvPicPr>
          <p:cNvPr id="665" name="Google Shape;665;p9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69"/>
        <p:cNvGrpSpPr/>
        <p:nvPr/>
      </p:nvGrpSpPr>
      <p:grpSpPr>
        <a:xfrm>
          <a:off x="0" y="0"/>
          <a:ext cx="0" cy="0"/>
          <a:chOff x="0" y="0"/>
          <a:chExt cx="0" cy="0"/>
        </a:xfrm>
      </p:grpSpPr>
      <p:pic>
        <p:nvPicPr>
          <p:cNvPr id="670" name="Google Shape;67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74"/>
        <p:cNvGrpSpPr/>
        <p:nvPr/>
      </p:nvGrpSpPr>
      <p:grpSpPr>
        <a:xfrm>
          <a:off x="0" y="0"/>
          <a:ext cx="0" cy="0"/>
          <a:chOff x="0" y="0"/>
          <a:chExt cx="0" cy="0"/>
        </a:xfrm>
      </p:grpSpPr>
      <p:pic>
        <p:nvPicPr>
          <p:cNvPr id="675" name="Google Shape;675;p9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1"/>
        <p:cNvGrpSpPr/>
        <p:nvPr/>
      </p:nvGrpSpPr>
      <p:grpSpPr>
        <a:xfrm>
          <a:off x="0" y="0"/>
          <a:ext cx="0" cy="0"/>
          <a:chOff x="0" y="0"/>
          <a:chExt cx="0" cy="0"/>
        </a:xfrm>
      </p:grpSpPr>
      <p:pic>
        <p:nvPicPr>
          <p:cNvPr id="682" name="Google Shape;682;p9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Requires="p14">
      <p:transition spd="slow" p14:dur="700">
        <p:fade/>
      </p:transition>
    </mc:Choice>
    <mc:Fallback>
      <mp:transition xmlns:mp="http://schemas.microsoft.com/office/mac/powerpoint/2008/main" spd="slow"/>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6"/>
        <p:cNvGrpSpPr/>
        <p:nvPr/>
      </p:nvGrpSpPr>
      <p:grpSpPr>
        <a:xfrm>
          <a:off x="0" y="0"/>
          <a:ext cx="0" cy="0"/>
          <a:chOff x="0" y="0"/>
          <a:chExt cx="0" cy="0"/>
        </a:xfrm>
      </p:grpSpPr>
      <p:sp>
        <p:nvSpPr>
          <p:cNvPr id="687" name="Google Shape;687;p9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688" name="Google Shape;688;p95"/>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pic>
        <p:nvPicPr>
          <p:cNvPr id="689" name="Google Shape;689;p9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93"/>
        <p:cNvGrpSpPr/>
        <p:nvPr/>
      </p:nvGrpSpPr>
      <p:grpSpPr>
        <a:xfrm>
          <a:off x="0" y="0"/>
          <a:ext cx="0" cy="0"/>
          <a:chOff x="0" y="0"/>
          <a:chExt cx="0" cy="0"/>
        </a:xfrm>
      </p:grpSpPr>
      <p:pic>
        <p:nvPicPr>
          <p:cNvPr id="694" name="Google Shape;694;p96"/>
          <p:cNvPicPr preferRelativeResize="0"/>
          <p:nvPr/>
        </p:nvPicPr>
        <p:blipFill rotWithShape="1">
          <a:blip r:embed="rId3">
            <a:alphaModFix/>
          </a:blip>
          <a:srcRect/>
          <a:stretch/>
        </p:blipFill>
        <p:spPr>
          <a:xfrm>
            <a:off x="-5817" y="0"/>
            <a:ext cx="12192000" cy="6858000"/>
          </a:xfrm>
          <a:prstGeom prst="rect">
            <a:avLst/>
          </a:prstGeom>
          <a:noFill/>
          <a:ln>
            <a:noFill/>
          </a:ln>
        </p:spPr>
      </p:pic>
      <p:sp>
        <p:nvSpPr>
          <p:cNvPr id="695" name="Google Shape;695;p96"/>
          <p:cNvSpPr/>
          <p:nvPr/>
        </p:nvSpPr>
        <p:spPr>
          <a:xfrm>
            <a:off x="1271464" y="1124744"/>
            <a:ext cx="9649200" cy="4065600"/>
          </a:xfrm>
          <a:prstGeom prst="rect">
            <a:avLst/>
          </a:prstGeom>
          <a:solidFill>
            <a:schemeClr val="lt1"/>
          </a:solidFill>
          <a:ln>
            <a:noFill/>
          </a:ln>
          <a:effectLst>
            <a:outerShdw blurRad="40000" dist="23000" dir="5400000"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6" name="Google Shape;696;p96"/>
          <p:cNvSpPr txBox="1">
            <a:spLocks noGrp="1"/>
          </p:cNvSpPr>
          <p:nvPr>
            <p:ph type="title"/>
          </p:nvPr>
        </p:nvSpPr>
        <p:spPr>
          <a:xfrm>
            <a:off x="1653832" y="1450757"/>
            <a:ext cx="2639400" cy="1867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Vamos conhecer a Chave ________</a:t>
            </a:r>
            <a:endParaRPr>
              <a:solidFill>
                <a:srgbClr val="00742F"/>
              </a:solidFill>
              <a:latin typeface="Arial"/>
              <a:ea typeface="Arial"/>
              <a:cs typeface="Arial"/>
              <a:sym typeface="Arial"/>
            </a:endParaRPr>
          </a:p>
          <a:p>
            <a:pPr marL="0" lvl="0" indent="0" algn="l" rtl="0">
              <a:lnSpc>
                <a:spcPct val="90000"/>
              </a:lnSpc>
              <a:spcBef>
                <a:spcPts val="0"/>
              </a:spcBef>
              <a:spcAft>
                <a:spcPts val="0"/>
              </a:spcAft>
              <a:buClr>
                <a:srgbClr val="008538"/>
              </a:buClr>
              <a:buSzPct val="77272"/>
              <a:buFont typeface="Arial"/>
              <a:buNone/>
            </a:pPr>
            <a:r>
              <a:rPr lang="en-US">
                <a:solidFill>
                  <a:srgbClr val="00742F"/>
                </a:solidFill>
                <a:latin typeface="Arial"/>
                <a:ea typeface="Arial"/>
                <a:cs typeface="Arial"/>
                <a:sym typeface="Arial"/>
              </a:rPr>
              <a:t>      (2)</a:t>
            </a:r>
            <a:endParaRPr>
              <a:solidFill>
                <a:srgbClr val="00742F"/>
              </a:solidFill>
              <a:latin typeface="Arial"/>
              <a:ea typeface="Arial"/>
              <a:cs typeface="Arial"/>
              <a:sym typeface="Arial"/>
            </a:endParaRPr>
          </a:p>
        </p:txBody>
      </p:sp>
      <p:sp>
        <p:nvSpPr>
          <p:cNvPr id="697" name="Google Shape;697;p96"/>
          <p:cNvSpPr txBox="1"/>
          <p:nvPr/>
        </p:nvSpPr>
        <p:spPr>
          <a:xfrm>
            <a:off x="1670775" y="30324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
        <p:nvSpPr>
          <p:cNvPr id="698" name="Google Shape;698;p96"/>
          <p:cNvSpPr/>
          <p:nvPr/>
        </p:nvSpPr>
        <p:spPr>
          <a:xfrm>
            <a:off x="5303422" y="3884266"/>
            <a:ext cx="4752900" cy="70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3414E"/>
              </a:solidFill>
              <a:latin typeface="Arial"/>
              <a:ea typeface="Arial"/>
              <a:cs typeface="Arial"/>
              <a:sym typeface="Arial"/>
            </a:endParaRPr>
          </a:p>
        </p:txBody>
      </p:sp>
      <p:pic>
        <p:nvPicPr>
          <p:cNvPr id="699" name="Google Shape;699;p96" descr="https://lh6.googleusercontent.com/K09FnZOXN_PyMxr1SIiqRYfCwAXeVsmBxKpILMoKNDIgQvFvEm-EL9pNJZF9qIC4ODS0srdndRCr2ijRTBDTM_ONCYBdqMSxuLRsMSLYVKkruw9x5qeBBJnb9U6fqmHM4UWXvZA74yrsWQ9I3w"/>
          <p:cNvPicPr preferRelativeResize="0"/>
          <p:nvPr/>
        </p:nvPicPr>
        <p:blipFill rotWithShape="1">
          <a:blip r:embed="rId4">
            <a:alphaModFix/>
          </a:blip>
          <a:srcRect/>
          <a:stretch/>
        </p:blipFill>
        <p:spPr>
          <a:xfrm>
            <a:off x="5303422" y="1331402"/>
            <a:ext cx="5286752" cy="2304256"/>
          </a:xfrm>
          <a:prstGeom prst="rect">
            <a:avLst/>
          </a:prstGeom>
          <a:noFill/>
          <a:ln>
            <a:noFill/>
          </a:ln>
        </p:spPr>
      </p:pic>
      <p:sp>
        <p:nvSpPr>
          <p:cNvPr id="700" name="Google Shape;700;p96"/>
          <p:cNvSpPr txBox="1"/>
          <p:nvPr/>
        </p:nvSpPr>
        <p:spPr>
          <a:xfrm>
            <a:off x="4556850" y="6419725"/>
            <a:ext cx="307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Copyright © MATES Resourcing Program 2021</a:t>
            </a:r>
            <a:endParaRPr sz="1000" b="1" i="0" u="none" strike="noStrike" cap="none">
              <a:solidFill>
                <a:schemeClr val="dk1"/>
              </a:solidFill>
              <a:latin typeface="Arial"/>
              <a:ea typeface="Arial"/>
              <a:cs typeface="Arial"/>
              <a:sym typeface="Arial"/>
            </a:endParaRPr>
          </a:p>
        </p:txBody>
      </p:sp>
      <p:sp>
        <p:nvSpPr>
          <p:cNvPr id="701" name="Google Shape;701;p96"/>
          <p:cNvSpPr txBox="1"/>
          <p:nvPr/>
        </p:nvSpPr>
        <p:spPr>
          <a:xfrm>
            <a:off x="1823175" y="3184891"/>
            <a:ext cx="3394200" cy="18672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800"/>
              <a:buFont typeface="Arial"/>
              <a:buNone/>
            </a:pPr>
            <a:endParaRPr sz="1800" b="0" i="0" u="none" strike="noStrike" cap="none">
              <a:solidFill>
                <a:srgbClr val="03414E"/>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06"/>
        <p:cNvGrpSpPr/>
        <p:nvPr/>
      </p:nvGrpSpPr>
      <p:grpSpPr>
        <a:xfrm>
          <a:off x="0" y="0"/>
          <a:ext cx="0" cy="0"/>
          <a:chOff x="0" y="0"/>
          <a:chExt cx="0" cy="0"/>
        </a:xfrm>
      </p:grpSpPr>
      <p:pic>
        <p:nvPicPr>
          <p:cNvPr id="707" name="Google Shape;707;p9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1"/>
        <p:cNvGrpSpPr/>
        <p:nvPr/>
      </p:nvGrpSpPr>
      <p:grpSpPr>
        <a:xfrm>
          <a:off x="0" y="0"/>
          <a:ext cx="0" cy="0"/>
          <a:chOff x="0" y="0"/>
          <a:chExt cx="0" cy="0"/>
        </a:xfrm>
      </p:grpSpPr>
      <p:pic>
        <p:nvPicPr>
          <p:cNvPr id="712" name="Google Shape;712;p9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6"/>
        <p:cNvGrpSpPr/>
        <p:nvPr/>
      </p:nvGrpSpPr>
      <p:grpSpPr>
        <a:xfrm>
          <a:off x="0" y="0"/>
          <a:ext cx="0" cy="0"/>
          <a:chOff x="0" y="0"/>
          <a:chExt cx="0" cy="0"/>
        </a:xfrm>
      </p:grpSpPr>
      <p:pic>
        <p:nvPicPr>
          <p:cNvPr id="717" name="Google Shape;717;p9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6593</Words>
  <PresentationFormat>Custom</PresentationFormat>
  <Paragraphs>495</Paragraphs>
  <Slides>153</Slides>
  <Notes>153</Notes>
  <HiddenSlides>0</HiddenSlides>
  <MMClips>0</MMClips>
  <ScaleCrop>false</ScaleCrop>
  <HeadingPairs>
    <vt:vector size="4" baseType="variant">
      <vt:variant>
        <vt:lpstr>Design Template</vt:lpstr>
      </vt:variant>
      <vt:variant>
        <vt:i4>1</vt:i4>
      </vt:variant>
      <vt:variant>
        <vt:lpstr>Slide Titles</vt:lpstr>
      </vt:variant>
      <vt:variant>
        <vt:i4>153</vt:i4>
      </vt:variant>
    </vt:vector>
  </HeadingPairs>
  <TitlesOfParts>
    <vt:vector size="1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Vamos conhecer a Chave ________       (1)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Vamos conhecer a Chave ________       (2)</vt:lpstr>
      <vt:lpstr>Slide 97</vt:lpstr>
      <vt:lpstr>Slide 98</vt:lpstr>
      <vt:lpstr>Slide 99</vt:lpstr>
      <vt:lpstr>Slide 100</vt:lpstr>
      <vt:lpstr>Slide 101</vt:lpstr>
      <vt:lpstr>Vamos conhecer a Chave ________       (3)</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Vamos conhecer a Chave ________      (4)</vt:lpstr>
      <vt:lpstr>Slide 123</vt:lpstr>
      <vt:lpstr>Slide 124</vt:lpstr>
      <vt:lpstr>Slide 125</vt:lpstr>
      <vt:lpstr>Slide 126</vt:lpstr>
      <vt:lpstr>Slide 127</vt:lpstr>
      <vt:lpstr>Slide 128</vt:lpstr>
      <vt:lpstr>Vamos conhecer a Chave ________      (5)</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Voitek</cp:lastModifiedBy>
  <cp:revision>1</cp:revision>
  <dcterms:created xsi:type="dcterms:W3CDTF">2021-10-21T20:21:37Z</dcterms:created>
  <dcterms:modified xsi:type="dcterms:W3CDTF">2021-10-21T20:24:40Z</dcterms:modified>
</cp:coreProperties>
</file>